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5" r:id="rId5"/>
    <p:sldId id="259" r:id="rId6"/>
    <p:sldId id="264" r:id="rId7"/>
    <p:sldId id="284" r:id="rId8"/>
    <p:sldId id="285" r:id="rId9"/>
  </p:sldIdLst>
  <p:sldSz cx="9144000" cy="6858000" type="screen4x3"/>
  <p:notesSz cx="9144000" cy="6858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B2BE2C"/>
    <a:srgbClr val="8D9523"/>
    <a:srgbClr val="CF821B"/>
    <a:srgbClr val="A66816"/>
    <a:srgbClr val="D67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05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2D34-9380-8148-8270-A80D2E47E353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C31FB-214E-184B-B24E-1A4FFD536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2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755B0-FB78-4D19-96F8-296B3DDC706B}" type="datetimeFigureOut">
              <a:rPr lang="fi-FI" smtClean="0"/>
              <a:t>3.11.2015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4FDEB-C047-412E-AF08-20F0096B56B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020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itle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r="105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Otsikko 24"/>
          <p:cNvSpPr>
            <a:spLocks noGrp="1"/>
          </p:cNvSpPr>
          <p:nvPr>
            <p:ph type="title" hasCustomPrompt="1"/>
          </p:nvPr>
        </p:nvSpPr>
        <p:spPr>
          <a:xfrm>
            <a:off x="673224" y="2420888"/>
            <a:ext cx="4485184" cy="2939446"/>
          </a:xfrm>
        </p:spPr>
        <p:txBody>
          <a:bodyPr/>
          <a:lstStyle/>
          <a:p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Operationalisation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of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natural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capital and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ecosystem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services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from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concepts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to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real-world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applications</a:t>
            </a:r>
            <a:endParaRPr lang="fi-FI" sz="3600" b="0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1312893"/>
            <a:ext cx="817113" cy="291374"/>
          </a:xfrm>
          <a:prstGeom prst="rect">
            <a:avLst/>
          </a:prstGeom>
        </p:spPr>
      </p:pic>
      <p:sp>
        <p:nvSpPr>
          <p:cNvPr id="4" name="Tekstin paikkamerkki 3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3" y="5517232"/>
            <a:ext cx="4549775" cy="1368945"/>
          </a:xfrm>
        </p:spPr>
        <p:txBody>
          <a:bodyPr>
            <a:noAutofit/>
          </a:bodyPr>
          <a:lstStyle>
            <a:lvl1pPr>
              <a:defRPr sz="2000" baseline="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Lastname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Organization</a:t>
            </a:r>
            <a:br>
              <a:rPr lang="fi-FI" dirty="0" smtClean="0"/>
            </a:br>
            <a:r>
              <a:rPr lang="fi-FI" dirty="0" err="1" smtClean="0"/>
              <a:t>Date</a:t>
            </a:r>
            <a:r>
              <a:rPr lang="fi-FI" dirty="0" smtClean="0"/>
              <a:t> and </a:t>
            </a:r>
            <a:r>
              <a:rPr lang="fi-FI" dirty="0" err="1" smtClean="0"/>
              <a:t>place</a:t>
            </a:r>
            <a:endParaRPr lang="fi-FI" dirty="0"/>
          </a:p>
        </p:txBody>
      </p:sp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69541"/>
            <a:ext cx="2783287" cy="153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6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h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8180"/>
          <a:stretch/>
        </p:blipFill>
        <p:spPr>
          <a:xfrm flipH="1">
            <a:off x="-1" y="0"/>
            <a:ext cx="9143999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81C-6AD0-46E8-AA2B-60DE01698752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3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r="105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656D4-0BEA-4022-938F-75ACBF41787F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6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9" y="0"/>
            <a:ext cx="9141062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5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9" name="Otsikon paikkamerkki 1"/>
          <p:cNvSpPr>
            <a:spLocks noGrp="1"/>
          </p:cNvSpPr>
          <p:nvPr>
            <p:ph type="title"/>
          </p:nvPr>
        </p:nvSpPr>
        <p:spPr>
          <a:xfrm>
            <a:off x="662879" y="1003004"/>
            <a:ext cx="4644721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1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5" name="Kuva 2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DAB8-53F5-4453-AC53-78837276248E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4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9" name="Kuva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br>
              <a:rPr lang="fi-FI" dirty="0" smtClean="0"/>
            </a:b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 rot="16200000">
            <a:off x="-190872" y="6478691"/>
            <a:ext cx="596752" cy="144015"/>
          </a:xfrm>
          <a:prstGeom prst="rect">
            <a:avLst/>
          </a:prstGeom>
        </p:spPr>
        <p:txBody>
          <a:bodyPr vert="horz" lIns="10800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E4E6B26-9BDE-4C66-8C75-58DFDF23357A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 rot="16200000">
            <a:off x="-1340296" y="4696475"/>
            <a:ext cx="289560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179511" y="6376243"/>
            <a:ext cx="255265" cy="481757"/>
          </a:xfrm>
          <a:prstGeom prst="rect">
            <a:avLst/>
          </a:prstGeom>
        </p:spPr>
        <p:txBody>
          <a:bodyPr vert="horz" lIns="0" tIns="0" rIns="0" bIns="72000" rtlCol="0" anchor="b" anchorCtr="0"/>
          <a:lstStyle>
            <a:lvl1pPr algn="l">
              <a:defRPr sz="1600">
                <a:solidFill>
                  <a:srgbClr val="8D9523"/>
                </a:solidFill>
                <a:latin typeface="Arial Narrow" pitchFamily="34" charset="0"/>
              </a:defRPr>
            </a:lvl1pPr>
          </a:lstStyle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3" name="Tekstin paikkamerkki 2"/>
          <p:cNvSpPr>
            <a:spLocks noGrp="1"/>
          </p:cNvSpPr>
          <p:nvPr>
            <p:ph type="body" idx="1"/>
          </p:nvPr>
        </p:nvSpPr>
        <p:spPr>
          <a:xfrm>
            <a:off x="683568" y="2924945"/>
            <a:ext cx="4536504" cy="31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566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6" r:id="rId2"/>
    <p:sldLayoutId id="2147483694" r:id="rId3"/>
    <p:sldLayoutId id="2147483679" r:id="rId4"/>
    <p:sldLayoutId id="2147483674" r:id="rId5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000"/>
        </a:lnSpc>
        <a:spcBef>
          <a:spcPts val="1200"/>
        </a:spcBef>
        <a:spcAft>
          <a:spcPts val="0"/>
        </a:spcAft>
        <a:buFontTx/>
        <a:buNone/>
        <a:defRPr lang="fi-FI" sz="2800" b="0" kern="1200" baseline="0" dirty="0" smtClean="0">
          <a:solidFill>
            <a:schemeClr val="tx1"/>
          </a:solidFill>
          <a:latin typeface="+mj-lt"/>
          <a:ea typeface="+mn-ea"/>
          <a:cs typeface="+mn-cs"/>
        </a:defRPr>
      </a:lvl1pPr>
      <a:lvl2pPr marL="216000" marR="0" indent="-216000" algn="l" defTabSz="914400" rtl="0" eaLnBrk="1" fontAlgn="auto" latinLnBrk="0" hangingPunct="1">
        <a:lnSpc>
          <a:spcPts val="3000"/>
        </a:lnSpc>
        <a:spcBef>
          <a:spcPts val="120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28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32000" marR="0" indent="-216000" algn="l" defTabSz="914400" rtl="0" eaLnBrk="1" fontAlgn="auto" latinLnBrk="0" hangingPunct="1">
        <a:lnSpc>
          <a:spcPts val="2000"/>
        </a:lnSpc>
        <a:spcBef>
          <a:spcPts val="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9.png"/><Relationship Id="rId4" Type="http://schemas.openxmlformats.org/officeDocument/2006/relationships/hyperlink" Target="http://www.vista-analyse.n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380"/>
              </a:lnSpc>
            </a:pPr>
            <a:r>
              <a:rPr lang="fi-FI" sz="2400" dirty="0" err="1" smtClean="0"/>
              <a:t>Applying</a:t>
            </a:r>
            <a:r>
              <a:rPr lang="fi-FI" sz="2400" dirty="0" smtClean="0"/>
              <a:t> </a:t>
            </a:r>
            <a:r>
              <a:rPr lang="fi-FI" sz="2400" dirty="0" err="1" smtClean="0"/>
              <a:t>practical</a:t>
            </a:r>
            <a:r>
              <a:rPr lang="fi-FI" sz="2400" dirty="0" smtClean="0"/>
              <a:t> </a:t>
            </a:r>
            <a:r>
              <a:rPr lang="fi-FI" sz="2400" dirty="0" err="1" smtClean="0"/>
              <a:t>methods</a:t>
            </a:r>
            <a:r>
              <a:rPr lang="fi-FI" sz="2400" dirty="0" smtClean="0"/>
              <a:t> for </a:t>
            </a:r>
            <a:r>
              <a:rPr lang="fi-FI" sz="2400" dirty="0" err="1" smtClean="0"/>
              <a:t>valuing</a:t>
            </a:r>
            <a:r>
              <a:rPr lang="fi-FI" sz="2400" dirty="0" smtClean="0"/>
              <a:t> </a:t>
            </a:r>
            <a:r>
              <a:rPr lang="fi-FI" sz="2400" dirty="0" err="1" smtClean="0"/>
              <a:t>ecosystem</a:t>
            </a:r>
            <a:r>
              <a:rPr lang="fi-FI" sz="2400" dirty="0" smtClean="0"/>
              <a:t> </a:t>
            </a:r>
            <a:r>
              <a:rPr lang="fi-FI" sz="2400" dirty="0" err="1" smtClean="0"/>
              <a:t>services</a:t>
            </a:r>
            <a:r>
              <a:rPr lang="fi-FI" sz="2400" dirty="0" smtClean="0"/>
              <a:t> in </a:t>
            </a:r>
            <a:r>
              <a:rPr lang="fi-FI" sz="2400" dirty="0" err="1" smtClean="0"/>
              <a:t>urban</a:t>
            </a:r>
            <a:r>
              <a:rPr lang="fi-FI" sz="2400" dirty="0" smtClean="0"/>
              <a:t> </a:t>
            </a:r>
            <a:r>
              <a:rPr lang="fi-FI" sz="2400" dirty="0" err="1" smtClean="0"/>
              <a:t>contexts</a:t>
            </a:r>
            <a:endParaRPr lang="fi-FI" sz="240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smtClean="0"/>
              <a:t>Rasmus Reinvang</a:t>
            </a: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smtClean="0"/>
              <a:t>Vista Analyse, </a:t>
            </a:r>
            <a:r>
              <a:rPr lang="fi-FI" dirty="0" smtClean="0">
                <a:solidFill>
                  <a:srgbClr val="008000"/>
                </a:solidFill>
                <a:hlinkClick r:id="rId4"/>
              </a:rPr>
              <a:t>www.vista-analyse.no</a:t>
            </a:r>
            <a:r>
              <a:rPr lang="fi-FI" dirty="0" smtClean="0">
                <a:solidFill>
                  <a:srgbClr val="008000"/>
                </a:solidFill>
              </a:rPr>
              <a:t> </a:t>
            </a: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err="1" smtClean="0"/>
              <a:t>Brussels</a:t>
            </a:r>
            <a:r>
              <a:rPr lang="fi-FI" dirty="0" smtClean="0"/>
              <a:t>, 28 </a:t>
            </a:r>
            <a:r>
              <a:rPr lang="fi-FI" dirty="0" err="1" smtClean="0"/>
              <a:t>October</a:t>
            </a:r>
            <a:r>
              <a:rPr lang="fi-FI" dirty="0" smtClean="0"/>
              <a:t> 2015</a:t>
            </a:r>
            <a:endParaRPr lang="fi-FI" dirty="0"/>
          </a:p>
        </p:txBody>
      </p:sp>
      <p:pic>
        <p:nvPicPr>
          <p:cNvPr id="4" name="Ly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4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59"/>
    </mc:Choice>
    <mc:Fallback xmlns="">
      <p:transition xmlns:p14="http://schemas.microsoft.com/office/powerpoint/2010/main" spd="slow" advTm="17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Role</a:t>
            </a:r>
            <a:r>
              <a:rPr lang="fi-FI" dirty="0" smtClean="0"/>
              <a:t> in </a:t>
            </a:r>
            <a:r>
              <a:rPr lang="fi-FI" dirty="0" err="1" smtClean="0"/>
              <a:t>OpenNESS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11560" y="1628800"/>
            <a:ext cx="4824536" cy="4464496"/>
          </a:xfrm>
        </p:spPr>
        <p:txBody>
          <a:bodyPr>
            <a:normAutofit/>
          </a:bodyPr>
          <a:lstStyle/>
          <a:p>
            <a:endParaRPr lang="fi-FI" dirty="0" smtClean="0">
              <a:solidFill>
                <a:srgbClr val="FF0000"/>
              </a:solidFill>
              <a:latin typeface="+mn-lt"/>
            </a:endParaRPr>
          </a:p>
          <a:p>
            <a:pPr lvl="1"/>
            <a:r>
              <a:rPr lang="fi-FI" dirty="0" smtClean="0"/>
              <a:t>Vista is </a:t>
            </a:r>
            <a:r>
              <a:rPr lang="fi-FI" dirty="0" err="1" smtClean="0"/>
              <a:t>part</a:t>
            </a:r>
            <a:r>
              <a:rPr lang="fi-FI" dirty="0" smtClean="0"/>
              <a:t> of the Oslo </a:t>
            </a:r>
            <a:r>
              <a:rPr lang="fi-FI" dirty="0" err="1" smtClean="0"/>
              <a:t>urban</a:t>
            </a:r>
            <a:r>
              <a:rPr lang="fi-FI" dirty="0" smtClean="0"/>
              <a:t> case </a:t>
            </a:r>
            <a:r>
              <a:rPr lang="fi-FI" dirty="0" err="1" smtClean="0"/>
              <a:t>study</a:t>
            </a:r>
            <a:endParaRPr lang="fi-FI" dirty="0" smtClean="0"/>
          </a:p>
          <a:p>
            <a:pPr marL="0" lvl="1" indent="0">
              <a:buNone/>
            </a:pPr>
            <a:endParaRPr lang="fi-FI" dirty="0" smtClean="0"/>
          </a:p>
          <a:p>
            <a:pPr lvl="2"/>
            <a:r>
              <a:rPr lang="fi-FI" dirty="0" err="1" smtClean="0"/>
              <a:t>Engage</a:t>
            </a:r>
            <a:r>
              <a:rPr lang="fi-FI" dirty="0" smtClean="0"/>
              <a:t> with </a:t>
            </a:r>
            <a:r>
              <a:rPr lang="fi-FI" dirty="0" err="1" smtClean="0"/>
              <a:t>municipality</a:t>
            </a:r>
            <a:r>
              <a:rPr lang="fi-FI" dirty="0" smtClean="0"/>
              <a:t> </a:t>
            </a:r>
            <a:r>
              <a:rPr lang="fi-FI" dirty="0" err="1" smtClean="0"/>
              <a:t>stakeholders</a:t>
            </a:r>
            <a:r>
              <a:rPr lang="fi-FI" dirty="0" smtClean="0"/>
              <a:t> and business </a:t>
            </a:r>
            <a:r>
              <a:rPr lang="fi-FI" dirty="0" err="1" smtClean="0"/>
              <a:t>developers</a:t>
            </a:r>
            <a:endParaRPr lang="fi-FI" dirty="0" smtClean="0"/>
          </a:p>
          <a:p>
            <a:pPr marL="216000" lvl="2" indent="0">
              <a:buNone/>
            </a:pPr>
            <a:endParaRPr lang="fi-FI" dirty="0" smtClean="0"/>
          </a:p>
          <a:p>
            <a:pPr lvl="3"/>
            <a:r>
              <a:rPr lang="fi-FI" dirty="0" err="1" smtClean="0"/>
              <a:t>Identify</a:t>
            </a:r>
            <a:r>
              <a:rPr lang="fi-FI" dirty="0" smtClean="0"/>
              <a:t> and </a:t>
            </a:r>
            <a:r>
              <a:rPr lang="fi-FI" dirty="0" err="1" smtClean="0"/>
              <a:t>carry</a:t>
            </a:r>
            <a:r>
              <a:rPr lang="fi-FI" dirty="0" smtClean="0"/>
              <a:t> out </a:t>
            </a:r>
            <a:r>
              <a:rPr lang="fi-FI" dirty="0" err="1" smtClean="0"/>
              <a:t>concrete</a:t>
            </a:r>
            <a:r>
              <a:rPr lang="fi-FI" dirty="0" smtClean="0"/>
              <a:t> </a:t>
            </a:r>
            <a:r>
              <a:rPr lang="fi-FI" dirty="0" err="1" smtClean="0"/>
              <a:t>examples</a:t>
            </a:r>
            <a:r>
              <a:rPr lang="fi-FI" dirty="0" smtClean="0"/>
              <a:t> of </a:t>
            </a:r>
            <a:r>
              <a:rPr lang="fi-FI" dirty="0" err="1" smtClean="0"/>
              <a:t>valuation</a:t>
            </a:r>
            <a:r>
              <a:rPr lang="fi-FI" dirty="0" smtClean="0"/>
              <a:t> of </a:t>
            </a:r>
            <a:r>
              <a:rPr lang="fi-FI" dirty="0" err="1" smtClean="0"/>
              <a:t>urban</a:t>
            </a:r>
            <a:r>
              <a:rPr lang="fi-FI" dirty="0" smtClean="0"/>
              <a:t> </a:t>
            </a:r>
            <a:r>
              <a:rPr lang="fi-FI" dirty="0" err="1" smtClean="0"/>
              <a:t>ecosystem</a:t>
            </a:r>
            <a:r>
              <a:rPr lang="fi-FI" dirty="0" smtClean="0"/>
              <a:t> </a:t>
            </a:r>
            <a:r>
              <a:rPr lang="fi-FI" dirty="0" err="1" smtClean="0"/>
              <a:t>services</a:t>
            </a:r>
            <a:endParaRPr lang="fi-FI" dirty="0"/>
          </a:p>
          <a:p>
            <a:pPr lvl="3"/>
            <a:endParaRPr lang="fi-FI" dirty="0" smtClean="0"/>
          </a:p>
          <a:p>
            <a:pPr lvl="3"/>
            <a:r>
              <a:rPr lang="fi-FI" dirty="0" err="1" smtClean="0"/>
              <a:t>Publicize</a:t>
            </a:r>
            <a:r>
              <a:rPr lang="fi-FI" dirty="0" smtClean="0"/>
              <a:t> and </a:t>
            </a:r>
            <a:r>
              <a:rPr lang="fi-FI" dirty="0" err="1" smtClean="0"/>
              <a:t>share</a:t>
            </a:r>
            <a:r>
              <a:rPr lang="fi-FI" dirty="0" smtClean="0"/>
              <a:t> </a:t>
            </a:r>
            <a:r>
              <a:rPr lang="fi-FI" dirty="0" err="1" smtClean="0"/>
              <a:t>experiences</a:t>
            </a:r>
            <a:r>
              <a:rPr lang="fi-FI" dirty="0" smtClean="0"/>
              <a:t> to </a:t>
            </a:r>
            <a:r>
              <a:rPr lang="fi-FI" dirty="0" err="1" smtClean="0"/>
              <a:t>promote</a:t>
            </a:r>
            <a:r>
              <a:rPr lang="fi-FI" dirty="0" smtClean="0"/>
              <a:t> </a:t>
            </a:r>
            <a:r>
              <a:rPr lang="fi-FI" dirty="0" err="1" smtClean="0"/>
              <a:t>application</a:t>
            </a:r>
            <a:r>
              <a:rPr lang="fi-FI" dirty="0" smtClean="0"/>
              <a:t> of </a:t>
            </a:r>
            <a:r>
              <a:rPr lang="fi-FI" dirty="0" err="1" smtClean="0"/>
              <a:t>ecosystem</a:t>
            </a:r>
            <a:r>
              <a:rPr lang="fi-FI" dirty="0" smtClean="0"/>
              <a:t> </a:t>
            </a:r>
            <a:r>
              <a:rPr lang="fi-FI" dirty="0" err="1" smtClean="0"/>
              <a:t>service</a:t>
            </a:r>
            <a:r>
              <a:rPr lang="fi-FI" dirty="0" smtClean="0"/>
              <a:t> </a:t>
            </a:r>
            <a:r>
              <a:rPr lang="fi-FI" dirty="0" err="1" smtClean="0"/>
              <a:t>valuation</a:t>
            </a:r>
            <a:r>
              <a:rPr lang="fi-FI" dirty="0" smtClean="0"/>
              <a:t> in </a:t>
            </a:r>
            <a:r>
              <a:rPr lang="fi-FI" dirty="0" err="1" smtClean="0"/>
              <a:t>urban</a:t>
            </a:r>
            <a:r>
              <a:rPr lang="fi-FI" dirty="0" smtClean="0"/>
              <a:t> </a:t>
            </a:r>
            <a:r>
              <a:rPr lang="fi-FI" dirty="0" err="1" smtClean="0"/>
              <a:t>contexts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2</a:t>
            </a:fld>
            <a:endParaRPr lang="fi-FI" dirty="0"/>
          </a:p>
        </p:txBody>
      </p:sp>
      <p:pic>
        <p:nvPicPr>
          <p:cNvPr id="4" name="Ly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1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88"/>
    </mc:Choice>
    <mc:Fallback xmlns="">
      <p:transition xmlns:p14="http://schemas.microsoft.com/office/powerpoint/2010/main" spd="slow" advTm="40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7BF4-413F-4084-B55F-F4047C2CAB73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Main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outputs</a:t>
            </a: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061443"/>
            <a:ext cx="4535487" cy="4031853"/>
          </a:xfrm>
        </p:spPr>
        <p:txBody>
          <a:bodyPr>
            <a:normAutofit fontScale="70000" lnSpcReduction="20000"/>
          </a:bodyPr>
          <a:lstStyle/>
          <a:p>
            <a:pPr marL="0" lvl="1" indent="0">
              <a:buNone/>
            </a:pPr>
            <a:endParaRPr lang="fi-FI" dirty="0">
              <a:solidFill>
                <a:srgbClr val="FF0000"/>
              </a:solidFill>
            </a:endParaRPr>
          </a:p>
          <a:p>
            <a:pPr lvl="1"/>
            <a:r>
              <a:rPr lang="fi-FI" dirty="0" smtClean="0"/>
              <a:t>Report </a:t>
            </a:r>
            <a:r>
              <a:rPr lang="fi-FI" dirty="0" err="1" smtClean="0"/>
              <a:t>publication</a:t>
            </a:r>
            <a:r>
              <a:rPr lang="fi-FI" dirty="0" smtClean="0"/>
              <a:t> </a:t>
            </a:r>
            <a:r>
              <a:rPr lang="fi-FI" dirty="0" err="1" smtClean="0"/>
              <a:t>documenting</a:t>
            </a:r>
            <a:r>
              <a:rPr lang="fi-FI" dirty="0" smtClean="0"/>
              <a:t> 4 </a:t>
            </a:r>
            <a:r>
              <a:rPr lang="fi-FI" dirty="0" err="1" smtClean="0"/>
              <a:t>practical</a:t>
            </a:r>
            <a:r>
              <a:rPr lang="fi-FI" dirty="0" smtClean="0"/>
              <a:t> and </a:t>
            </a:r>
            <a:r>
              <a:rPr lang="fi-FI" dirty="0" err="1" smtClean="0"/>
              <a:t>relevant</a:t>
            </a:r>
            <a:r>
              <a:rPr lang="fi-FI" dirty="0" smtClean="0"/>
              <a:t>  Oslo </a:t>
            </a:r>
            <a:r>
              <a:rPr lang="fi-FI" dirty="0" err="1" smtClean="0"/>
              <a:t>examples</a:t>
            </a:r>
            <a:endParaRPr lang="fi-FI" dirty="0" smtClean="0"/>
          </a:p>
          <a:p>
            <a:pPr lvl="1"/>
            <a:r>
              <a:rPr lang="fi-FI" dirty="0" err="1" smtClean="0"/>
              <a:t>Fact</a:t>
            </a:r>
            <a:r>
              <a:rPr lang="fi-FI" dirty="0" smtClean="0"/>
              <a:t> </a:t>
            </a:r>
            <a:r>
              <a:rPr lang="fi-FI" dirty="0" err="1" smtClean="0"/>
              <a:t>sheets</a:t>
            </a:r>
            <a:r>
              <a:rPr lang="fi-FI" dirty="0" smtClean="0"/>
              <a:t> and </a:t>
            </a:r>
            <a:r>
              <a:rPr lang="fi-FI" dirty="0" err="1" smtClean="0"/>
              <a:t>icons</a:t>
            </a:r>
            <a:r>
              <a:rPr lang="fi-FI" dirty="0" smtClean="0"/>
              <a:t> </a:t>
            </a:r>
            <a:r>
              <a:rPr lang="fi-FI" dirty="0" err="1" smtClean="0"/>
              <a:t>presenting</a:t>
            </a:r>
            <a:r>
              <a:rPr lang="fi-FI" dirty="0" smtClean="0"/>
              <a:t> the 4 case </a:t>
            </a:r>
            <a:r>
              <a:rPr lang="fi-FI" dirty="0" err="1" smtClean="0"/>
              <a:t>examples</a:t>
            </a:r>
            <a:r>
              <a:rPr lang="fi-FI" dirty="0" smtClean="0"/>
              <a:t> as </a:t>
            </a:r>
            <a:r>
              <a:rPr lang="fi-FI" dirty="0" err="1" smtClean="0"/>
              <a:t>well</a:t>
            </a:r>
            <a:r>
              <a:rPr lang="fi-FI" dirty="0" smtClean="0"/>
              <a:t> as </a:t>
            </a:r>
            <a:r>
              <a:rPr lang="fi-FI" dirty="0" err="1" smtClean="0"/>
              <a:t>urban</a:t>
            </a:r>
            <a:r>
              <a:rPr lang="fi-FI" dirty="0" smtClean="0"/>
              <a:t> </a:t>
            </a:r>
            <a:r>
              <a:rPr lang="fi-FI" dirty="0" err="1" smtClean="0"/>
              <a:t>ecosystem</a:t>
            </a:r>
            <a:r>
              <a:rPr lang="fi-FI" dirty="0" smtClean="0"/>
              <a:t> </a:t>
            </a:r>
            <a:r>
              <a:rPr lang="fi-FI" dirty="0" err="1" smtClean="0"/>
              <a:t>services</a:t>
            </a:r>
            <a:r>
              <a:rPr lang="fi-FI" dirty="0" smtClean="0"/>
              <a:t> </a:t>
            </a:r>
            <a:r>
              <a:rPr lang="fi-FI" dirty="0" err="1" smtClean="0"/>
              <a:t>relevant</a:t>
            </a:r>
            <a:r>
              <a:rPr lang="fi-FI" dirty="0" smtClean="0"/>
              <a:t> in Oslo</a:t>
            </a:r>
            <a:endParaRPr lang="fi-FI" dirty="0"/>
          </a:p>
          <a:p>
            <a:pPr lvl="1"/>
            <a:r>
              <a:rPr lang="fi-FI" dirty="0" err="1" smtClean="0"/>
              <a:t>Presentations</a:t>
            </a:r>
            <a:r>
              <a:rPr lang="fi-FI" dirty="0" smtClean="0"/>
              <a:t> at 3 </a:t>
            </a:r>
            <a:r>
              <a:rPr lang="fi-FI" dirty="0" err="1" smtClean="0"/>
              <a:t>seminars</a:t>
            </a:r>
            <a:r>
              <a:rPr lang="fi-FI" dirty="0" smtClean="0"/>
              <a:t> for </a:t>
            </a:r>
            <a:r>
              <a:rPr lang="fi-FI" dirty="0" err="1" smtClean="0"/>
              <a:t>pobluc</a:t>
            </a:r>
            <a:r>
              <a:rPr lang="fi-FI" dirty="0" smtClean="0"/>
              <a:t> </a:t>
            </a:r>
            <a:r>
              <a:rPr lang="fi-FI" dirty="0" err="1" smtClean="0"/>
              <a:t>officials</a:t>
            </a:r>
            <a:r>
              <a:rPr lang="fi-FI" dirty="0" smtClean="0"/>
              <a:t> and business </a:t>
            </a:r>
            <a:r>
              <a:rPr lang="fi-FI" dirty="0" err="1" smtClean="0"/>
              <a:t>stakeholders</a:t>
            </a:r>
            <a:r>
              <a:rPr lang="fi-FI" dirty="0" smtClean="0"/>
              <a:t> </a:t>
            </a: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3</a:t>
            </a:fld>
            <a:endParaRPr lang="fi-FI" dirty="0"/>
          </a:p>
        </p:txBody>
      </p:sp>
      <p:pic>
        <p:nvPicPr>
          <p:cNvPr id="4" name="Ly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2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49"/>
    </mc:Choice>
    <mc:Fallback xmlns="">
      <p:transition xmlns:p14="http://schemas.microsoft.com/office/powerpoint/2010/main" spd="slow" advTm="106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4</a:t>
            </a:fld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Main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benefits</a:t>
            </a:r>
            <a:r>
              <a:rPr lang="fi-FI" dirty="0" smtClean="0"/>
              <a:t> to the </a:t>
            </a:r>
            <a:r>
              <a:rPr lang="fi-FI" dirty="0" err="1" smtClean="0"/>
              <a:t>company</a:t>
            </a:r>
            <a:endParaRPr lang="fi-FI" sz="1400" dirty="0">
              <a:solidFill>
                <a:srgbClr val="FF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pPr lvl="1"/>
            <a:r>
              <a:rPr lang="fi-FI" dirty="0" smtClean="0"/>
              <a:t>Knowledge </a:t>
            </a:r>
            <a:r>
              <a:rPr lang="fi-FI" dirty="0" err="1" smtClean="0"/>
              <a:t>development</a:t>
            </a:r>
            <a:endParaRPr lang="fi-FI" dirty="0" smtClean="0"/>
          </a:p>
          <a:p>
            <a:pPr lvl="1"/>
            <a:r>
              <a:rPr lang="fi-FI" dirty="0" err="1" smtClean="0"/>
              <a:t>Bridging</a:t>
            </a:r>
            <a:r>
              <a:rPr lang="fi-FI" dirty="0" smtClean="0"/>
              <a:t> the </a:t>
            </a:r>
            <a:r>
              <a:rPr lang="fi-FI" dirty="0" err="1" smtClean="0"/>
              <a:t>gap</a:t>
            </a:r>
            <a:r>
              <a:rPr lang="fi-FI" dirty="0" smtClean="0"/>
              <a:t> </a:t>
            </a:r>
            <a:r>
              <a:rPr lang="fi-FI" dirty="0" err="1" smtClean="0"/>
              <a:t>between</a:t>
            </a:r>
            <a:r>
              <a:rPr lang="fi-FI" dirty="0" smtClean="0"/>
              <a:t> science and </a:t>
            </a:r>
            <a:r>
              <a:rPr lang="fi-FI" dirty="0" err="1" smtClean="0"/>
              <a:t>policy</a:t>
            </a:r>
            <a:r>
              <a:rPr lang="fi-FI" dirty="0" smtClean="0"/>
              <a:t> </a:t>
            </a:r>
            <a:r>
              <a:rPr lang="fi-FI" dirty="0" err="1" smtClean="0"/>
              <a:t>makers</a:t>
            </a:r>
            <a:endParaRPr lang="fi-FI" dirty="0" smtClean="0"/>
          </a:p>
          <a:p>
            <a:pPr lvl="1"/>
            <a:r>
              <a:rPr lang="fi-FI" dirty="0" err="1" smtClean="0"/>
              <a:t>Bridging</a:t>
            </a:r>
            <a:r>
              <a:rPr lang="fi-FI" dirty="0" smtClean="0"/>
              <a:t> the </a:t>
            </a:r>
            <a:r>
              <a:rPr lang="fi-FI" dirty="0" err="1" smtClean="0"/>
              <a:t>gap</a:t>
            </a:r>
            <a:r>
              <a:rPr lang="fi-FI" dirty="0" smtClean="0"/>
              <a:t> </a:t>
            </a:r>
            <a:r>
              <a:rPr lang="fi-FI" dirty="0" err="1" smtClean="0"/>
              <a:t>between</a:t>
            </a:r>
            <a:r>
              <a:rPr lang="fi-FI" dirty="0" smtClean="0"/>
              <a:t> science and </a:t>
            </a:r>
            <a:r>
              <a:rPr lang="fi-FI" dirty="0" err="1" smtClean="0"/>
              <a:t>developers</a:t>
            </a:r>
            <a:endParaRPr lang="fi-FI" dirty="0" smtClean="0"/>
          </a:p>
          <a:p>
            <a:pPr lvl="1"/>
            <a:r>
              <a:rPr lang="fi-FI" dirty="0" err="1" smtClean="0"/>
              <a:t>Stimulating</a:t>
            </a:r>
            <a:r>
              <a:rPr lang="fi-FI" dirty="0" smtClean="0"/>
              <a:t> a new </a:t>
            </a:r>
            <a:r>
              <a:rPr lang="fi-FI" dirty="0" err="1" smtClean="0"/>
              <a:t>market</a:t>
            </a:r>
            <a:r>
              <a:rPr lang="fi-FI" dirty="0" smtClean="0"/>
              <a:t> </a:t>
            </a:r>
            <a:r>
              <a:rPr lang="fi-FI" dirty="0" err="1" smtClean="0"/>
              <a:t>niche</a:t>
            </a:r>
            <a:r>
              <a:rPr lang="fi-FI" dirty="0" smtClean="0"/>
              <a:t> for </a:t>
            </a:r>
            <a:r>
              <a:rPr lang="fi-FI" dirty="0" err="1" smtClean="0"/>
              <a:t>ecosystem</a:t>
            </a:r>
            <a:r>
              <a:rPr lang="fi-FI" dirty="0" smtClean="0"/>
              <a:t> </a:t>
            </a:r>
            <a:r>
              <a:rPr lang="fi-FI" dirty="0" err="1" smtClean="0"/>
              <a:t>service</a:t>
            </a:r>
            <a:r>
              <a:rPr lang="fi-FI" dirty="0" smtClean="0"/>
              <a:t> </a:t>
            </a:r>
            <a:r>
              <a:rPr lang="fi-FI" dirty="0" err="1" smtClean="0"/>
              <a:t>valuation</a:t>
            </a:r>
            <a:r>
              <a:rPr lang="fi-FI" dirty="0" smtClean="0"/>
              <a:t> </a:t>
            </a:r>
          </a:p>
          <a:p>
            <a:endParaRPr lang="fi-FI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" name="Lyd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2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522"/>
    </mc:Choice>
    <mc:Fallback xmlns="">
      <p:transition xmlns:p14="http://schemas.microsoft.com/office/powerpoint/2010/main" spd="slow" advTm="77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5</a:t>
            </a:fld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Generic</a:t>
            </a:r>
            <a:r>
              <a:rPr lang="fi-FI" dirty="0" smtClean="0"/>
              <a:t> </a:t>
            </a:r>
            <a:r>
              <a:rPr lang="fi-FI" dirty="0" err="1" smtClean="0"/>
              <a:t>lessons</a:t>
            </a:r>
            <a:r>
              <a:rPr lang="fi-FI" dirty="0" smtClean="0"/>
              <a:t> for </a:t>
            </a:r>
            <a:r>
              <a:rPr lang="fi-FI" dirty="0" err="1" smtClean="0"/>
              <a:t>SMEs</a:t>
            </a:r>
            <a:endParaRPr lang="fi-FI" sz="1400" dirty="0">
              <a:solidFill>
                <a:srgbClr val="FF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539553" y="1700808"/>
            <a:ext cx="4968552" cy="4607917"/>
          </a:xfrm>
        </p:spPr>
        <p:txBody>
          <a:bodyPr>
            <a:normAutofit fontScale="85000" lnSpcReduction="10000"/>
          </a:bodyPr>
          <a:lstStyle/>
          <a:p>
            <a:endParaRPr lang="fi-FI" dirty="0" smtClean="0">
              <a:solidFill>
                <a:srgbClr val="FF0000"/>
              </a:solidFill>
              <a:latin typeface="+mn-lt"/>
            </a:endParaRPr>
          </a:p>
          <a:p>
            <a:pPr lvl="1"/>
            <a:r>
              <a:rPr lang="fi-FI" dirty="0" err="1" smtClean="0"/>
              <a:t>Identify</a:t>
            </a:r>
            <a:r>
              <a:rPr lang="fi-FI" dirty="0" smtClean="0"/>
              <a:t> the </a:t>
            </a:r>
            <a:r>
              <a:rPr lang="fi-FI" dirty="0" err="1" smtClean="0"/>
              <a:t>interface</a:t>
            </a:r>
            <a:r>
              <a:rPr lang="fi-FI" dirty="0" smtClean="0"/>
              <a:t> </a:t>
            </a:r>
            <a:r>
              <a:rPr lang="fi-FI" dirty="0" err="1" smtClean="0"/>
              <a:t>between</a:t>
            </a:r>
            <a:r>
              <a:rPr lang="fi-FI" dirty="0" smtClean="0"/>
              <a:t> the science and the </a:t>
            </a:r>
            <a:r>
              <a:rPr lang="fi-FI" dirty="0" err="1" smtClean="0"/>
              <a:t>practical</a:t>
            </a:r>
            <a:r>
              <a:rPr lang="fi-FI" dirty="0" smtClean="0"/>
              <a:t> </a:t>
            </a:r>
            <a:r>
              <a:rPr lang="fi-FI" dirty="0" err="1" smtClean="0"/>
              <a:t>application</a:t>
            </a:r>
            <a:endParaRPr lang="fi-FI" dirty="0" smtClean="0"/>
          </a:p>
          <a:p>
            <a:pPr lvl="1"/>
            <a:r>
              <a:rPr lang="fi-FI" dirty="0" err="1" smtClean="0"/>
              <a:t>Identify</a:t>
            </a:r>
            <a:r>
              <a:rPr lang="fi-FI" dirty="0" smtClean="0"/>
              <a:t> the </a:t>
            </a:r>
            <a:r>
              <a:rPr lang="fi-FI" dirty="0" err="1" smtClean="0"/>
              <a:t>potential</a:t>
            </a:r>
            <a:r>
              <a:rPr lang="fi-FI" dirty="0" smtClean="0"/>
              <a:t> </a:t>
            </a:r>
            <a:r>
              <a:rPr lang="fi-FI" dirty="0" err="1" smtClean="0"/>
              <a:t>markets</a:t>
            </a:r>
            <a:r>
              <a:rPr lang="fi-FI" dirty="0" smtClean="0"/>
              <a:t>; in </a:t>
            </a:r>
            <a:r>
              <a:rPr lang="fi-FI" dirty="0" err="1" smtClean="0"/>
              <a:t>which</a:t>
            </a:r>
            <a:r>
              <a:rPr lang="fi-FI" dirty="0" smtClean="0"/>
              <a:t> </a:t>
            </a:r>
            <a:r>
              <a:rPr lang="fi-FI" dirty="0" err="1" smtClean="0"/>
              <a:t>existing</a:t>
            </a:r>
            <a:r>
              <a:rPr lang="fi-FI" dirty="0" smtClean="0"/>
              <a:t> </a:t>
            </a:r>
            <a:r>
              <a:rPr lang="fi-FI" dirty="0" err="1" smtClean="0"/>
              <a:t>processes</a:t>
            </a:r>
            <a:r>
              <a:rPr lang="fi-FI" dirty="0" smtClean="0"/>
              <a:t> with money </a:t>
            </a:r>
            <a:r>
              <a:rPr lang="fi-FI" dirty="0" err="1" smtClean="0"/>
              <a:t>flows</a:t>
            </a:r>
            <a:r>
              <a:rPr lang="fi-FI" dirty="0" smtClean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the </a:t>
            </a:r>
            <a:r>
              <a:rPr lang="fi-FI" dirty="0" err="1" smtClean="0"/>
              <a:t>service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useful</a:t>
            </a:r>
            <a:r>
              <a:rPr lang="fi-FI" dirty="0" smtClean="0"/>
              <a:t>?</a:t>
            </a:r>
          </a:p>
          <a:p>
            <a:pPr lvl="1"/>
            <a:r>
              <a:rPr lang="fi-FI" dirty="0" err="1"/>
              <a:t>Dialogue</a:t>
            </a:r>
            <a:r>
              <a:rPr lang="fi-FI" dirty="0"/>
              <a:t> with </a:t>
            </a:r>
            <a:r>
              <a:rPr lang="fi-FI" dirty="0" err="1"/>
              <a:t>stakeholders</a:t>
            </a:r>
            <a:r>
              <a:rPr lang="fi-FI" dirty="0"/>
              <a:t> (</a:t>
            </a:r>
            <a:r>
              <a:rPr lang="fi-FI" dirty="0" err="1"/>
              <a:t>potential</a:t>
            </a:r>
            <a:r>
              <a:rPr lang="fi-FI" dirty="0"/>
              <a:t> </a:t>
            </a:r>
            <a:r>
              <a:rPr lang="fi-FI" dirty="0" err="1"/>
              <a:t>users</a:t>
            </a:r>
            <a:r>
              <a:rPr lang="fi-FI" dirty="0"/>
              <a:t> of </a:t>
            </a:r>
            <a:r>
              <a:rPr lang="fi-FI" dirty="0" err="1"/>
              <a:t>your</a:t>
            </a:r>
            <a:r>
              <a:rPr lang="fi-FI" dirty="0"/>
              <a:t> </a:t>
            </a:r>
            <a:r>
              <a:rPr lang="fi-FI" dirty="0" err="1"/>
              <a:t>services</a:t>
            </a:r>
            <a:r>
              <a:rPr lang="fi-FI" dirty="0"/>
              <a:t>) </a:t>
            </a:r>
            <a:r>
              <a:rPr lang="fi-FI" dirty="0" smtClean="0"/>
              <a:t>to </a:t>
            </a:r>
            <a:r>
              <a:rPr lang="fi-FI" dirty="0" err="1" smtClean="0"/>
              <a:t>customize</a:t>
            </a:r>
            <a:r>
              <a:rPr lang="fi-FI" dirty="0" smtClean="0"/>
              <a:t> is </a:t>
            </a:r>
            <a:r>
              <a:rPr lang="fi-FI" dirty="0" err="1"/>
              <a:t>crucial</a:t>
            </a:r>
            <a:r>
              <a:rPr lang="fi-FI" dirty="0"/>
              <a:t>.</a:t>
            </a:r>
          </a:p>
          <a:p>
            <a:pPr lvl="1"/>
            <a:endParaRPr lang="fi-FI" dirty="0" smtClean="0"/>
          </a:p>
          <a:p>
            <a:endParaRPr lang="fi-FI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" name="Lyd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68"/>
    </mc:Choice>
    <mc:Fallback xmlns="">
      <p:transition xmlns:p14="http://schemas.microsoft.com/office/powerpoint/2010/main" spd="slow" advTm="74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penNESS_template">
  <a:themeElements>
    <a:clrScheme name="OpenNESS">
      <a:dk1>
        <a:sysClr val="windowText" lastClr="000000"/>
      </a:dk1>
      <a:lt1>
        <a:sysClr val="window" lastClr="FFFFFF"/>
      </a:lt1>
      <a:dk2>
        <a:srgbClr val="676D19"/>
      </a:dk2>
      <a:lt2>
        <a:srgbClr val="9F6115"/>
      </a:lt2>
      <a:accent1>
        <a:srgbClr val="BBC122"/>
      </a:accent1>
      <a:accent2>
        <a:srgbClr val="D67C1C"/>
      </a:accent2>
      <a:accent3>
        <a:srgbClr val="75A4A2"/>
      </a:accent3>
      <a:accent4>
        <a:srgbClr val="3A726F"/>
      </a:accent4>
      <a:accent5>
        <a:srgbClr val="9B8563"/>
      </a:accent5>
      <a:accent6>
        <a:srgbClr val="67563D"/>
      </a:accent6>
      <a:hlink>
        <a:srgbClr val="7F7F7F"/>
      </a:hlink>
      <a:folHlink>
        <a:srgbClr val="3F3F3F"/>
      </a:folHlink>
    </a:clrScheme>
    <a:fontScheme name="OpenNESS">
      <a:majorFont>
        <a:latin typeface="Arial Rounded MT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722791C10E094E9D53E40C2A5BB007" ma:contentTypeVersion="0" ma:contentTypeDescription="Create a new document." ma:contentTypeScope="" ma:versionID="14880f3f915ec28c373a9fd441954a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D6C975-9620-4146-8078-C308DD3A4BE5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C707B02-28B8-434A-A0A8-F2B995B08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64D568E-BF13-4635-B498-15D8D8D65E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OpenNESS_template.potx</Template>
  <TotalTime>1918</TotalTime>
  <Words>209</Words>
  <Application>Microsoft Office PowerPoint</Application>
  <PresentationFormat>On-screen Show (4:3)</PresentationFormat>
  <Paragraphs>40</Paragraphs>
  <Slides>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OpenNESS_template</vt:lpstr>
      <vt:lpstr>Applying practical methods for valuing ecosystem services in urban contexts</vt:lpstr>
      <vt:lpstr>Role in OpenNESS</vt:lpstr>
      <vt:lpstr>Main expected outputs </vt:lpstr>
      <vt:lpstr>Main expected benefits to the company</vt:lpstr>
      <vt:lpstr>Generic lessons for SMEs</vt:lpstr>
    </vt:vector>
  </TitlesOfParts>
  <Company>Ympäristöhallinto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Operationalisation of  Natural Capital and Ecosystem Services:  From Concepts to Real-World Applications</dc:title>
  <dc:creator>Turtiainen Satu</dc:creator>
  <cp:lastModifiedBy>Hanneke Wijnja</cp:lastModifiedBy>
  <cp:revision>168</cp:revision>
  <cp:lastPrinted>2015-10-08T17:11:39Z</cp:lastPrinted>
  <dcterms:created xsi:type="dcterms:W3CDTF">2013-01-17T09:00:45Z</dcterms:created>
  <dcterms:modified xsi:type="dcterms:W3CDTF">2015-11-03T16:08:33Z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0x0101005E722791C10E094E9D53E40C2A5BB007</vt:lpwstr>
  </property>
</Properties>
</file>