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9"/>
  </p:notesMasterIdLst>
  <p:sldIdLst>
    <p:sldId id="259" r:id="rId2"/>
    <p:sldId id="329" r:id="rId3"/>
    <p:sldId id="330" r:id="rId4"/>
    <p:sldId id="310" r:id="rId5"/>
    <p:sldId id="342" r:id="rId6"/>
    <p:sldId id="306" r:id="rId7"/>
    <p:sldId id="307" r:id="rId8"/>
    <p:sldId id="308" r:id="rId9"/>
    <p:sldId id="331" r:id="rId10"/>
    <p:sldId id="341" r:id="rId11"/>
    <p:sldId id="322" r:id="rId12"/>
    <p:sldId id="332" r:id="rId13"/>
    <p:sldId id="333" r:id="rId14"/>
    <p:sldId id="261" r:id="rId15"/>
    <p:sldId id="334" r:id="rId16"/>
    <p:sldId id="260" r:id="rId17"/>
    <p:sldId id="265" r:id="rId18"/>
    <p:sldId id="263" r:id="rId19"/>
    <p:sldId id="266" r:id="rId20"/>
    <p:sldId id="281" r:id="rId21"/>
    <p:sldId id="339" r:id="rId22"/>
    <p:sldId id="336" r:id="rId23"/>
    <p:sldId id="335" r:id="rId24"/>
    <p:sldId id="338" r:id="rId25"/>
    <p:sldId id="340" r:id="rId26"/>
    <p:sldId id="280" r:id="rId27"/>
    <p:sldId id="293" r:id="rId28"/>
    <p:sldId id="270" r:id="rId29"/>
    <p:sldId id="314" r:id="rId30"/>
    <p:sldId id="315" r:id="rId31"/>
    <p:sldId id="319" r:id="rId32"/>
    <p:sldId id="321" r:id="rId33"/>
    <p:sldId id="271" r:id="rId34"/>
    <p:sldId id="323" r:id="rId35"/>
    <p:sldId id="268" r:id="rId36"/>
    <p:sldId id="278" r:id="rId37"/>
    <p:sldId id="343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6C6C"/>
    <a:srgbClr val="0E7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3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3FD9D7-FA94-44F4-9B30-8F7D88474414}" type="datetimeFigureOut">
              <a:rPr lang="en-GB"/>
              <a:pPr>
                <a:defRPr/>
              </a:pPr>
              <a:t>03/11/2015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98D8BD-43B1-4930-9384-1247B0E484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0945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ＭＳ Ｐゴシック" pitchFamily="-7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2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sz="2400" smtClean="0">
                <a:latin typeface="Arial" pitchFamily="-72" charset="0"/>
              </a:rPr>
              <a:t>This evidence base and the policy response boils down to doing two big things to turn around the declines in England’s biodiversity</a:t>
            </a:r>
          </a:p>
          <a:p>
            <a:pPr eaLnBrk="1" hangingPunct="1">
              <a:spcBef>
                <a:spcPct val="0"/>
              </a:spcBef>
            </a:pPr>
            <a:endParaRPr lang="en-GB" sz="2400" smtClean="0">
              <a:latin typeface="Arial" pitchFamily="-72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5FA7B6-6735-4CB9-891D-570F6DD8B240}" type="slidenum">
              <a:rPr lang="en-GB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GB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Placeholder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6" name="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NEWP</a:t>
            </a:r>
          </a:p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NEA</a:t>
            </a:r>
          </a:p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Lawton Review</a:t>
            </a:r>
          </a:p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TEEB</a:t>
            </a:r>
          </a:p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NIA’s, LNP’s</a:t>
            </a:r>
          </a:p>
          <a:p>
            <a:pPr eaLnBrk="1" hangingPunct="1">
              <a:spcBef>
                <a:spcPct val="0"/>
              </a:spcBef>
            </a:pPr>
            <a:r>
              <a:rPr lang="en-US" sz="2400" smtClean="0">
                <a:latin typeface="Arial" pitchFamily="-72" charset="0"/>
                <a:ea typeface="Arial" pitchFamily="-72" charset="0"/>
                <a:cs typeface="Arial" pitchFamily="-72" charset="0"/>
              </a:rPr>
              <a:t>Global market in BO $2.4-4bn p.a. in 2010</a:t>
            </a:r>
          </a:p>
          <a:p>
            <a:pPr eaLnBrk="1" hangingPunct="1">
              <a:spcBef>
                <a:spcPct val="0"/>
              </a:spcBef>
            </a:pPr>
            <a:endParaRPr lang="en-GB" sz="2400" smtClean="0">
              <a:latin typeface="Arial" pitchFamily="-72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33BDE5-35A0-4ADC-9494-8DA80101CCEA}" type="slidenum">
              <a:rPr lang="en-GB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GB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0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5" name="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4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8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8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3" name="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Placeholder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84239D85-709E-4B2F-93FC-87F5A565AED9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A155D5B7-1376-4E8B-B0E2-2F705B2F6868}" type="slidenum">
              <a:rPr lang="en-US" sz="1200"/>
              <a:pPr algn="r"/>
              <a:t>8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Placeholder 3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400">
              <a:latin typeface="Arial" pitchFamily="-72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sz="2400" smtClean="0">
                <a:latin typeface="Arial" pitchFamily="-72" charset="0"/>
              </a:rPr>
              <a:t>www.teebweb.org</a:t>
            </a:r>
          </a:p>
          <a:p>
            <a:pPr eaLnBrk="1" hangingPunct="1">
              <a:spcBef>
                <a:spcPct val="0"/>
              </a:spcBef>
            </a:pPr>
            <a:endParaRPr lang="en-GB" sz="2400" smtClean="0">
              <a:latin typeface="Arial" pitchFamily="-72" charset="0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589ACB-F0BE-4376-8E0A-ABC454BCAC52}" type="slidenum">
              <a:rPr lang="en-GB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GB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-26988"/>
            <a:ext cx="5113338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75" y="4664075"/>
            <a:ext cx="8775700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1124744"/>
            <a:ext cx="6260232" cy="1470025"/>
          </a:xfrm>
        </p:spPr>
        <p:txBody>
          <a:bodyPr/>
          <a:lstStyle>
            <a:lvl1pPr algn="l">
              <a:defRPr baseline="0">
                <a:solidFill>
                  <a:srgbClr val="0E7A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5736" y="3789040"/>
            <a:ext cx="6544816" cy="648072"/>
          </a:xfrm>
        </p:spPr>
        <p:txBody>
          <a:bodyPr/>
          <a:lstStyle>
            <a:lvl1pPr marL="0" indent="0" algn="r">
              <a:buNone/>
              <a:defRPr baseline="0">
                <a:solidFill>
                  <a:srgbClr val="0E7A8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ed head washout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944563"/>
            <a:ext cx="5364162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5949950"/>
            <a:ext cx="27924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4277072"/>
          </a:xfrm>
        </p:spPr>
        <p:txBody>
          <a:bodyPr/>
          <a:lstStyle>
            <a:lvl1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utral cropped.jpg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98051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5949950"/>
            <a:ext cx="27924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7"/>
          </a:xfrm>
        </p:spPr>
        <p:txBody>
          <a:bodyPr/>
          <a:lstStyle>
            <a:lvl1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ed head washout cropped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3192463" cy="508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5949950"/>
            <a:ext cx="27924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20480"/>
          </a:xfrm>
        </p:spPr>
        <p:txBody>
          <a:bodyPr/>
          <a:lstStyle>
            <a:lvl1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ed head washout cropped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84150"/>
            <a:ext cx="3657600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5949950"/>
            <a:ext cx="27924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104456"/>
          </a:xfrm>
        </p:spPr>
        <p:txBody>
          <a:bodyPr/>
          <a:lstStyle>
            <a:lvl1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ed head washout cropped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32650" y="3357563"/>
            <a:ext cx="1911350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" y="5949950"/>
            <a:ext cx="27924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104456"/>
          </a:xfrm>
        </p:spPr>
        <p:txBody>
          <a:bodyPr/>
          <a:lstStyle>
            <a:lvl1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5">
                  <a:lumMod val="75000"/>
                </a:schemeClr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456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ctrTitle"/>
          </p:nvPr>
        </p:nvSpPr>
        <p:spPr>
          <a:xfrm>
            <a:off x="1331640" y="764704"/>
            <a:ext cx="6908800" cy="1470025"/>
          </a:xfrm>
        </p:spPr>
        <p:txBody>
          <a:bodyPr/>
          <a:lstStyle/>
          <a:p>
            <a:pPr eaLnBrk="1" hangingPunct="1"/>
            <a:r>
              <a:rPr lang="en-GB" dirty="0">
                <a:latin typeface="Calibri" pitchFamily="-72" charset="0"/>
              </a:rPr>
              <a:t>Environmental Markets </a:t>
            </a:r>
            <a:r>
              <a:rPr lang="en-GB" dirty="0" smtClean="0">
                <a:latin typeface="Calibri" pitchFamily="-72" charset="0"/>
              </a:rPr>
              <a:t>– opportunities for business to protect and value nature</a:t>
            </a:r>
            <a:endParaRPr lang="en-GB" dirty="0">
              <a:latin typeface="Calibri" pitchFamily="-72" charset="0"/>
            </a:endParaRPr>
          </a:p>
        </p:txBody>
      </p:sp>
      <p:sp>
        <p:nvSpPr>
          <p:cNvPr id="9218" name="Subtitle 4"/>
          <p:cNvSpPr>
            <a:spLocks noGrp="1"/>
          </p:cNvSpPr>
          <p:nvPr>
            <p:ph type="subTitle" idx="1"/>
          </p:nvPr>
        </p:nvSpPr>
        <p:spPr>
          <a:xfrm>
            <a:off x="2195736" y="2924944"/>
            <a:ext cx="6545262" cy="26654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3000" dirty="0" smtClean="0">
                <a:latin typeface="Calibri" pitchFamily="-72" charset="0"/>
              </a:rPr>
              <a:t>Prof David Hill CBE</a:t>
            </a:r>
          </a:p>
          <a:p>
            <a:pPr eaLnBrk="1" hangingPunct="1">
              <a:lnSpc>
                <a:spcPct val="90000"/>
              </a:lnSpc>
            </a:pPr>
            <a:r>
              <a:rPr lang="en-GB" sz="3000" dirty="0" smtClean="0">
                <a:latin typeface="Calibri" pitchFamily="-72" charset="0"/>
              </a:rPr>
              <a:t>Chairman, Environment Bank</a:t>
            </a:r>
          </a:p>
          <a:p>
            <a:pPr eaLnBrk="1" hangingPunct="1">
              <a:lnSpc>
                <a:spcPct val="90000"/>
              </a:lnSpc>
            </a:pPr>
            <a:endParaRPr lang="en-GB" sz="3000" dirty="0" smtClean="0">
              <a:latin typeface="Calibri" pitchFamily="-72" charset="0"/>
            </a:endParaRPr>
          </a:p>
          <a:p>
            <a:pPr eaLnBrk="1" hangingPunct="1">
              <a:lnSpc>
                <a:spcPct val="90000"/>
              </a:lnSpc>
            </a:pPr>
            <a:endParaRPr lang="en-GB" sz="3000" dirty="0" smtClean="0">
              <a:latin typeface="Calibri" pitchFamily="-72" charset="0"/>
            </a:endParaRPr>
          </a:p>
          <a:p>
            <a:pPr eaLnBrk="1" hangingPunct="1">
              <a:lnSpc>
                <a:spcPct val="90000"/>
              </a:lnSpc>
            </a:pPr>
            <a:endParaRPr lang="en-GB" sz="3000" dirty="0" smtClean="0">
              <a:latin typeface="Calibri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Traditional funding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759840"/>
              </p:ext>
            </p:extLst>
          </p:nvPr>
        </p:nvGraphicFramePr>
        <p:xfrm>
          <a:off x="468312" y="1557338"/>
          <a:ext cx="8352159" cy="3794161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784053"/>
                <a:gridCol w="2784053"/>
                <a:gridCol w="2784053"/>
              </a:tblGrid>
              <a:tr h="86702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Aggregate membership 17 conservation bodies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6.7 million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502321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NGO income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£854m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Latest reports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502321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NGO</a:t>
                      </a:r>
                      <a:r>
                        <a:rPr lang="en-US" sz="2200" baseline="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 spending on biodiversity in England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£213m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2012/13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502321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Govt. spending on biodiversity in England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£384m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31859C"/>
                          </a:solidFill>
                          <a:latin typeface="Arial"/>
                          <a:cs typeface="Arial"/>
                        </a:rPr>
                        <a:t>2013/14</a:t>
                      </a:r>
                      <a:endParaRPr lang="en-US" sz="2200" dirty="0">
                        <a:solidFill>
                          <a:srgbClr val="31859C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0072" y="5661248"/>
            <a:ext cx="3600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1859C"/>
                </a:solidFill>
              </a:rPr>
              <a:t>Biodiversity 2020 Indicators summary Dec 2014, </a:t>
            </a:r>
            <a:r>
              <a:rPr lang="en-US" sz="1600" dirty="0" err="1" smtClean="0">
                <a:solidFill>
                  <a:srgbClr val="31859C"/>
                </a:solidFill>
              </a:rPr>
              <a:t>Defra</a:t>
            </a:r>
            <a:endParaRPr lang="en-US" sz="1600" dirty="0">
              <a:solidFill>
                <a:srgbClr val="3185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33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Placeholder 2"/>
          <p:cNvSpPr>
            <a:spLocks noGrp="1"/>
          </p:cNvSpPr>
          <p:nvPr>
            <p:ph type="ctrTitle" idx="4294967295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US">
              <a:latin typeface="Arial" pitchFamily="-72" charset="0"/>
            </a:endParaRPr>
          </a:p>
        </p:txBody>
      </p:sp>
      <p:sp>
        <p:nvSpPr>
          <p:cNvPr id="115714" name="Placeholder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pitchFamily="-72" charset="0"/>
              <a:buNone/>
            </a:pPr>
            <a:endParaRPr lang="en-US">
              <a:latin typeface="Arial" pitchFamily="-72" charset="0"/>
            </a:endParaRPr>
          </a:p>
        </p:txBody>
      </p:sp>
      <p:pic>
        <p:nvPicPr>
          <p:cNvPr id="115715" name="Picture 4" descr="DSC_07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6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19256" cy="1714202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Secretary of State comment at Wildlife &amp; Countryside Link Sept 2015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852936"/>
            <a:ext cx="8219256" cy="338437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7F7F7F"/>
                </a:solidFill>
                <a:latin typeface="Arial"/>
                <a:cs typeface="Arial"/>
              </a:rPr>
              <a:t>Countries that are successful in the future are going to be those with thriving environments where people want to live and work and be close to nature </a:t>
            </a:r>
            <a:endParaRPr lang="en-US" dirty="0">
              <a:solidFill>
                <a:srgbClr val="7F7F7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248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The race for initiatives - UK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F7F7F"/>
                </a:solidFill>
                <a:latin typeface="Arial"/>
                <a:cs typeface="Arial"/>
              </a:rPr>
              <a:t>The Economics of Ecosystems and Biodiversity – TEEB - 2010</a:t>
            </a:r>
          </a:p>
          <a:p>
            <a:r>
              <a:rPr lang="en-US" dirty="0" smtClean="0">
                <a:solidFill>
                  <a:srgbClr val="7F7F7F"/>
                </a:solidFill>
                <a:latin typeface="Arial"/>
                <a:cs typeface="Arial"/>
              </a:rPr>
              <a:t>Natural Environment White Paper 2011</a:t>
            </a:r>
          </a:p>
          <a:p>
            <a:r>
              <a:rPr lang="en-US" dirty="0" smtClean="0">
                <a:solidFill>
                  <a:srgbClr val="7F7F7F"/>
                </a:solidFill>
                <a:latin typeface="Arial"/>
                <a:cs typeface="Arial"/>
              </a:rPr>
              <a:t>Natural Capital Committee 2015</a:t>
            </a:r>
          </a:p>
          <a:p>
            <a:r>
              <a:rPr lang="en-US" dirty="0" smtClean="0">
                <a:solidFill>
                  <a:srgbClr val="7F7F7F"/>
                </a:solidFill>
                <a:latin typeface="Arial"/>
                <a:cs typeface="Arial"/>
              </a:rPr>
              <a:t>Natural capital accounting – National Audit Office, Office for National Statistics - ongoing</a:t>
            </a:r>
            <a:endParaRPr lang="en-US" dirty="0">
              <a:solidFill>
                <a:srgbClr val="7F7F7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27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smtClean="0">
                <a:solidFill>
                  <a:srgbClr val="0E7A83"/>
                </a:solidFill>
                <a:latin typeface="Calibri" pitchFamily="-72" charset="0"/>
              </a:rPr>
              <a:t>TEEB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3167062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“The global economic benefit of biological diversity, the costs of the loss of biodiversity and the failure to take protective measures versus the costs of effective conservation.“</a:t>
            </a:r>
          </a:p>
          <a:p>
            <a:pPr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Answer : $14 trillion; 7% global GDP by </a:t>
            </a:r>
            <a:r>
              <a:rPr lang="en-GB" i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2050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Natural Capital Committee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 smtClean="0">
                <a:solidFill>
                  <a:srgbClr val="7F7F7F"/>
                </a:solidFill>
                <a:latin typeface="Arial"/>
                <a:cs typeface="Arial"/>
              </a:rPr>
              <a:t>“Successive natural capital deficits have built up large natural capital debt and this is proving costly to our well-being and economy. If economic growth is to be sustained, natural capital has to be safeguarded”</a:t>
            </a:r>
          </a:p>
          <a:p>
            <a:pPr marL="0" indent="0" algn="ctr">
              <a:buNone/>
            </a:pPr>
            <a:endParaRPr lang="en-US" sz="2800" dirty="0">
              <a:solidFill>
                <a:srgbClr val="31859C"/>
              </a:solidFill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31859C"/>
                </a:solidFill>
                <a:latin typeface="Arial"/>
                <a:cs typeface="Arial"/>
              </a:rPr>
              <a:t>But we need restoration first – we are ‘massively overdrawn at the Bank of Nature’</a:t>
            </a:r>
            <a:endParaRPr lang="en-US" sz="2800" dirty="0">
              <a:solidFill>
                <a:srgbClr val="31859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21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0825"/>
          </a:xfrm>
        </p:spPr>
        <p:txBody>
          <a:bodyPr/>
          <a:lstStyle/>
          <a:p>
            <a:pPr eaLnBrk="1" hangingPunct="1">
              <a:buClr>
                <a:srgbClr val="31859C"/>
              </a:buClr>
            </a:pPr>
            <a:r>
              <a:rPr lang="en-US" sz="4000">
                <a:solidFill>
                  <a:srgbClr val="595959"/>
                </a:solidFill>
                <a:latin typeface="Calibri" pitchFamily="-72" charset="0"/>
              </a:rPr>
              <a:t>About 40% of global GDP intrinsically relies on natural capital - yet we don’t value it and we treat the environment as a charitable exercise</a:t>
            </a:r>
            <a:endParaRPr lang="en-GB" sz="4000">
              <a:solidFill>
                <a:srgbClr val="595959"/>
              </a:solidFill>
              <a:latin typeface="Calibri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78850" cy="1143000"/>
          </a:xfrm>
        </p:spPr>
        <p:txBody>
          <a:bodyPr tIns="0"/>
          <a:lstStyle/>
          <a:p>
            <a:pPr algn="l" eaLnBrk="1" hangingPunct="1"/>
            <a:r>
              <a:rPr lang="en-US">
                <a:solidFill>
                  <a:srgbClr val="0E7A83"/>
                </a:solidFill>
                <a:latin typeface="Calibri" pitchFamily="-72" charset="0"/>
              </a:rPr>
              <a:t>OECD Report 2012 - Outlook to 2050</a:t>
            </a:r>
          </a:p>
        </p:txBody>
      </p:sp>
      <p:graphicFrame>
        <p:nvGraphicFramePr>
          <p:cNvPr id="119820" name="Group 12"/>
          <p:cNvGraphicFramePr>
            <a:graphicFrameLocks noGrp="1"/>
          </p:cNvGraphicFramePr>
          <p:nvPr/>
        </p:nvGraphicFramePr>
        <p:xfrm>
          <a:off x="1408113" y="1341438"/>
          <a:ext cx="6477000" cy="4678807"/>
        </p:xfrm>
        <a:graphic>
          <a:graphicData uri="http://schemas.openxmlformats.org/drawingml/2006/table">
            <a:tbl>
              <a:tblPr/>
              <a:tblGrid>
                <a:gridCol w="2159000"/>
                <a:gridCol w="2159000"/>
                <a:gridCol w="2159000"/>
              </a:tblGrid>
              <a:tr h="1366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Per capita GDP NOT accounting for loss of natural capital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Per capita GDP accounting for loss of natural capital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Brazil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34%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3%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India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UK?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120%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2% ?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9%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E7A83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0E7A83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-20%?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dirty="0" smtClean="0">
                <a:solidFill>
                  <a:srgbClr val="0E7A83"/>
                </a:solidFill>
                <a:latin typeface="Calibri" pitchFamily="-72" charset="0"/>
              </a:rPr>
              <a:t>We need a paradigm shift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7338"/>
            <a:ext cx="7859713" cy="4103687"/>
          </a:xfrm>
        </p:spPr>
        <p:txBody>
          <a:bodyPr rtlCol="0">
            <a:normAutofit/>
          </a:bodyPr>
          <a:lstStyle/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GB" sz="2800" dirty="0" smtClean="0">
                <a:solidFill>
                  <a:srgbClr val="6C6C6C"/>
                </a:solidFill>
                <a:latin typeface="Arial"/>
                <a:ea typeface="+mn-ea"/>
                <a:cs typeface="Arial"/>
              </a:rPr>
              <a:t>Intrinsic value alone is not enough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GB" sz="2800" dirty="0" smtClean="0">
                <a:solidFill>
                  <a:srgbClr val="6C6C6C"/>
                </a:solidFill>
                <a:latin typeface="Arial"/>
                <a:ea typeface="+mn-ea"/>
                <a:cs typeface="Arial"/>
              </a:rPr>
              <a:t>Make nature economically visible - proper accounting of the value of our natural environment in decisions and policies across all sectors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GB" sz="2800" dirty="0" smtClean="0">
                <a:solidFill>
                  <a:srgbClr val="6C6C6C"/>
                </a:solidFill>
                <a:latin typeface="Arial"/>
                <a:ea typeface="+mn-ea"/>
                <a:cs typeface="Arial"/>
              </a:rPr>
              <a:t>Need for a new economy to enable investment into biodiversity, natural capital and ecosystem services - understanding massive supply chain risk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 startAt="2"/>
              <a:defRPr/>
            </a:pPr>
            <a:endParaRPr lang="en-GB" sz="2800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 startAt="2"/>
              <a:defRPr/>
            </a:pPr>
            <a:endParaRPr lang="en-GB" sz="2800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0"/>
          <a:lstStyle/>
          <a:p>
            <a:pPr algn="l" eaLnBrk="1" hangingPunct="1"/>
            <a:r>
              <a:rPr lang="en-US">
                <a:solidFill>
                  <a:srgbClr val="0E7A83"/>
                </a:solidFill>
                <a:latin typeface="Calibri" pitchFamily="-72" charset="0"/>
              </a:rPr>
              <a:t>Environmental markets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0608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7F7F7F"/>
                </a:solidFill>
                <a:latin typeface="Arial"/>
                <a:ea typeface="+mn-ea"/>
                <a:cs typeface="Arial"/>
              </a:rPr>
              <a:t>Internationally there is mounting interest in environmental markets from credit buyers, regulators, investors, environmental community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7F7F7F"/>
                </a:solidFill>
                <a:latin typeface="Arial"/>
                <a:ea typeface="+mn-ea"/>
                <a:cs typeface="Arial"/>
              </a:rPr>
              <a:t>Emerging recognition of natural resource stewardship and restoration as a dynamic area for 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ea typeface="+mn-ea"/>
                <a:cs typeface="Arial"/>
              </a:rPr>
              <a:t>investment – great opportunity for SME’s</a:t>
            </a:r>
            <a:endParaRPr lang="en-US" sz="2400" dirty="0">
              <a:solidFill>
                <a:srgbClr val="7F7F7F"/>
              </a:solidFill>
              <a:latin typeface="Arial"/>
              <a:ea typeface="+mn-ea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7F7F7F"/>
                </a:solidFill>
                <a:latin typeface="Arial"/>
                <a:ea typeface="+mn-ea"/>
                <a:cs typeface="Arial"/>
              </a:rPr>
              <a:t>Transforming biodiversity from a risk and liability problem into viable profit-generating business opportunity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7F7F7F"/>
                </a:solidFill>
                <a:latin typeface="Arial"/>
                <a:ea typeface="+mn-ea"/>
                <a:cs typeface="Arial"/>
              </a:rPr>
              <a:t>Environmental Finance; Ecosystem Marketplace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 descr="ladybird swallow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81000"/>
            <a:ext cx="3689350" cy="5638800"/>
          </a:xfrm>
          <a:prstGeom prst="rect">
            <a:avLst/>
          </a:prstGeom>
          <a:noFill/>
        </p:spPr>
      </p:pic>
      <p:pic>
        <p:nvPicPr>
          <p:cNvPr id="211971" name="Picture 3" descr="ladybird sparrow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1000"/>
            <a:ext cx="384175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Placeholder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>
              <a:latin typeface="Arial" pitchFamily="-72" charset="0"/>
            </a:endParaRPr>
          </a:p>
        </p:txBody>
      </p:sp>
      <p:pic>
        <p:nvPicPr>
          <p:cNvPr id="1689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343400" y="54102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Value = $5 - 10bn p.a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836712"/>
            <a:ext cx="834007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7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Natural Capital </a:t>
            </a:r>
            <a:r>
              <a:rPr lang="en-US" dirty="0" smtClean="0">
                <a:solidFill>
                  <a:srgbClr val="31859C"/>
                </a:solidFill>
              </a:rPr>
              <a:t>Accounting</a:t>
            </a:r>
            <a:endParaRPr lang="en-US" dirty="0">
              <a:solidFill>
                <a:srgbClr val="31859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Arial"/>
                <a:cs typeface="Arial"/>
              </a:rPr>
              <a:t>Gov’t should lead the development and coordination of long-term investment in natural capital</a:t>
            </a:r>
          </a:p>
          <a:p>
            <a:r>
              <a:rPr lang="en-US" sz="2400" dirty="0" smtClean="0">
                <a:latin typeface="Arial"/>
                <a:cs typeface="Arial"/>
              </a:rPr>
              <a:t>Burdening future generations because we think protection of and investment in natural </a:t>
            </a:r>
            <a:r>
              <a:rPr lang="en-US" sz="2400" dirty="0">
                <a:latin typeface="Arial"/>
                <a:cs typeface="Arial"/>
              </a:rPr>
              <a:t>c</a:t>
            </a:r>
            <a:r>
              <a:rPr lang="en-US" sz="2400" dirty="0" smtClean="0">
                <a:latin typeface="Arial"/>
                <a:cs typeface="Arial"/>
              </a:rPr>
              <a:t>apital is too expensive today, is not a viable model</a:t>
            </a:r>
          </a:p>
          <a:p>
            <a:r>
              <a:rPr lang="en-US" sz="2400" dirty="0" smtClean="0">
                <a:latin typeface="Arial"/>
                <a:cs typeface="Arial"/>
              </a:rPr>
              <a:t>Corporate natural capital accounting should be required on basis of benefits derived from non-renewables to increase stock of renewables</a:t>
            </a:r>
          </a:p>
          <a:p>
            <a:r>
              <a:rPr lang="en-US" sz="2400" dirty="0" smtClean="0">
                <a:latin typeface="Arial"/>
                <a:cs typeface="Arial"/>
              </a:rPr>
              <a:t>Credit based – create a market – SME involvement</a:t>
            </a:r>
          </a:p>
        </p:txBody>
      </p:sp>
    </p:spTree>
    <p:extLst>
      <p:ext uri="{BB962C8B-B14F-4D97-AF65-F5344CB8AC3E}">
        <p14:creationId xmlns:p14="http://schemas.microsoft.com/office/powerpoint/2010/main" val="290135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968552"/>
          </a:xfrm>
        </p:spPr>
        <p:txBody>
          <a:bodyPr/>
          <a:lstStyle/>
          <a:p>
            <a:r>
              <a:rPr lang="en-US" sz="2800" dirty="0" smtClean="0">
                <a:latin typeface="Arial"/>
                <a:cs typeface="Arial"/>
              </a:rPr>
              <a:t>The economic rents from depleting non-renewables should be saved and invested for future generations – compensate by increasing renewable natural capital assets.</a:t>
            </a:r>
          </a:p>
          <a:p>
            <a:r>
              <a:rPr lang="en-US" sz="2800" dirty="0" smtClean="0">
                <a:latin typeface="Arial"/>
                <a:cs typeface="Arial"/>
              </a:rPr>
              <a:t>Using natural capital accounting – create natural capital investment funds from the depletion of non-renewables via a proper compensation regime. </a:t>
            </a:r>
            <a:r>
              <a:rPr lang="en-US" sz="1800" dirty="0" smtClean="0">
                <a:solidFill>
                  <a:srgbClr val="31859C"/>
                </a:solidFill>
                <a:latin typeface="Arial"/>
                <a:cs typeface="Arial"/>
              </a:rPr>
              <a:t>Dieter Helm 2015.</a:t>
            </a:r>
          </a:p>
          <a:p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Role for development of environmental markets to establish around natural capital assets and asset classes - SMEs</a:t>
            </a:r>
          </a:p>
        </p:txBody>
      </p:sp>
    </p:spTree>
    <p:extLst>
      <p:ext uri="{BB962C8B-B14F-4D97-AF65-F5344CB8AC3E}">
        <p14:creationId xmlns:p14="http://schemas.microsoft.com/office/powerpoint/2010/main" val="355110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Natural Capital Investment Opportunities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Woodland planting – 250k ha. Net benefits £500m </a:t>
            </a:r>
            <a:r>
              <a:rPr lang="en-US" sz="2400" dirty="0" err="1" smtClean="0">
                <a:solidFill>
                  <a:srgbClr val="31859C"/>
                </a:solidFill>
                <a:latin typeface="Arial"/>
                <a:cs typeface="Arial"/>
              </a:rPr>
              <a:t>p.a</a:t>
            </a:r>
            <a:endParaRPr lang="en-US" sz="2400" dirty="0" smtClean="0">
              <a:solidFill>
                <a:srgbClr val="31859C"/>
              </a:solidFill>
              <a:latin typeface="Arial"/>
              <a:cs typeface="Arial"/>
            </a:endParaRPr>
          </a:p>
          <a:p>
            <a:r>
              <a:rPr lang="en-US" sz="2400" dirty="0" err="1" smtClean="0">
                <a:solidFill>
                  <a:srgbClr val="31859C"/>
                </a:solidFill>
                <a:latin typeface="Arial"/>
                <a:cs typeface="Arial"/>
              </a:rPr>
              <a:t>Peatland</a:t>
            </a:r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 restoration – 140k ha uplands. Net benefits £570m over 40 years</a:t>
            </a:r>
          </a:p>
          <a:p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Wetland creation/ES – 100k ha. Benefit-cost ratios 3:1 to 9:1</a:t>
            </a:r>
          </a:p>
          <a:p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Restoring commercial fish stocks. Benefit-cost ratios &gt;6:1</a:t>
            </a:r>
          </a:p>
          <a:p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Urban </a:t>
            </a:r>
            <a:r>
              <a:rPr lang="en-US" sz="2400" dirty="0" err="1" smtClean="0">
                <a:solidFill>
                  <a:srgbClr val="31859C"/>
                </a:solidFill>
                <a:latin typeface="Arial"/>
                <a:cs typeface="Arial"/>
              </a:rPr>
              <a:t>greenspace</a:t>
            </a:r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 – health treatment savings £2.1bn </a:t>
            </a:r>
            <a:r>
              <a:rPr lang="en-US" sz="2400" dirty="0" err="1" smtClean="0">
                <a:solidFill>
                  <a:srgbClr val="31859C"/>
                </a:solidFill>
                <a:latin typeface="Arial"/>
                <a:cs typeface="Arial"/>
              </a:rPr>
              <a:t>p.a</a:t>
            </a:r>
            <a:endParaRPr lang="en-US" sz="2400" dirty="0" smtClean="0">
              <a:solidFill>
                <a:srgbClr val="31859C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srgbClr val="31859C"/>
                </a:solidFill>
                <a:latin typeface="Arial"/>
                <a:cs typeface="Arial"/>
              </a:rPr>
              <a:t>Environmental performance of farming</a:t>
            </a:r>
            <a:endParaRPr lang="en-US" sz="2400" dirty="0">
              <a:solidFill>
                <a:srgbClr val="31859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34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548680"/>
            <a:ext cx="5976664" cy="163121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Government to: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Require natural capital accounting by corporates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Incentivize corporates – taxation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Implement accreditation – standards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Provide guidance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924944"/>
            <a:ext cx="3600400" cy="163121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1859C"/>
                </a:solidFill>
              </a:rPr>
              <a:t>Corporates purchase ‘natural capital’ credits for assets – woodland, </a:t>
            </a:r>
            <a:r>
              <a:rPr lang="en-US" sz="2000" dirty="0" err="1" smtClean="0">
                <a:solidFill>
                  <a:srgbClr val="31859C"/>
                </a:solidFill>
              </a:rPr>
              <a:t>peatland</a:t>
            </a:r>
            <a:r>
              <a:rPr lang="en-US" sz="2000" dirty="0" smtClean="0">
                <a:solidFill>
                  <a:srgbClr val="31859C"/>
                </a:solidFill>
              </a:rPr>
              <a:t>, wetland, grassland and ecosystem services they provide</a:t>
            </a:r>
            <a:endParaRPr lang="en-US" sz="2000" dirty="0">
              <a:solidFill>
                <a:srgbClr val="31859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384376" cy="224676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1859C"/>
                </a:solidFill>
              </a:rPr>
              <a:t>Market developed. Land brought forward under conservation covenants.</a:t>
            </a:r>
          </a:p>
          <a:p>
            <a:r>
              <a:rPr lang="en-US" sz="2000" dirty="0" smtClean="0">
                <a:solidFill>
                  <a:srgbClr val="31859C"/>
                </a:solidFill>
              </a:rPr>
              <a:t>Ecological networks-resilience</a:t>
            </a:r>
          </a:p>
          <a:p>
            <a:r>
              <a:rPr lang="en-US" sz="2000" dirty="0" smtClean="0">
                <a:solidFill>
                  <a:srgbClr val="31859C"/>
                </a:solidFill>
              </a:rPr>
              <a:t>Long-term management income</a:t>
            </a:r>
            <a:endParaRPr lang="en-US" sz="2000" dirty="0">
              <a:solidFill>
                <a:srgbClr val="31859C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9875540">
            <a:off x="2496029" y="2371008"/>
            <a:ext cx="753577" cy="244071"/>
          </a:xfrm>
          <a:prstGeom prst="leftArrow">
            <a:avLst/>
          </a:prstGeom>
          <a:solidFill>
            <a:srgbClr val="93CDD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283968" y="3573016"/>
            <a:ext cx="978408" cy="28803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859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5085184"/>
            <a:ext cx="360040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Better corporate reporting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De-risk the business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Better investment value</a:t>
            </a:r>
            <a:endParaRPr lang="en-US" sz="2000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2195736" y="4653136"/>
            <a:ext cx="216024" cy="360040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7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solidFill>
                  <a:srgbClr val="0E7A83"/>
                </a:solidFill>
                <a:latin typeface="Calibri" pitchFamily="-72" charset="0"/>
              </a:rPr>
              <a:t>Ecosystem Markets Taskforce - key recommendations</a:t>
            </a:r>
          </a:p>
        </p:txBody>
      </p:sp>
      <p:sp>
        <p:nvSpPr>
          <p:cNvPr id="1300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Calibri" pitchFamily="-72" charset="0"/>
              </a:rPr>
              <a:t>Biodiversity </a:t>
            </a:r>
            <a:r>
              <a:rPr lang="en-US" dirty="0" smtClean="0">
                <a:latin typeface="Calibri" pitchFamily="-72" charset="0"/>
              </a:rPr>
              <a:t>offsetting (compensation) </a:t>
            </a:r>
            <a:r>
              <a:rPr lang="en-US" dirty="0">
                <a:latin typeface="Calibri" pitchFamily="-72" charset="0"/>
              </a:rPr>
              <a:t>- mandatory - securing net gain for nature through planning and development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6C6C6C"/>
                </a:solidFill>
                <a:latin typeface="Calibri" pitchFamily="-72" charset="0"/>
              </a:rPr>
              <a:t>Bio-energy and anaerobic digestion on farms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6C6C6C"/>
                </a:solidFill>
                <a:latin typeface="Calibri" pitchFamily="-72" charset="0"/>
              </a:rPr>
              <a:t>Sustainable local </a:t>
            </a:r>
            <a:r>
              <a:rPr lang="en-US" dirty="0" err="1">
                <a:solidFill>
                  <a:srgbClr val="6C6C6C"/>
                </a:solidFill>
                <a:latin typeface="Calibri" pitchFamily="-72" charset="0"/>
              </a:rPr>
              <a:t>woodfuel</a:t>
            </a:r>
            <a:endParaRPr lang="en-US" dirty="0">
              <a:solidFill>
                <a:srgbClr val="6C6C6C"/>
              </a:solidFill>
              <a:latin typeface="Calibri" pitchFamily="-72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6C6C6C"/>
                </a:solidFill>
                <a:latin typeface="Calibri" pitchFamily="-72" charset="0"/>
              </a:rPr>
              <a:t>Nature-based certification and </a:t>
            </a:r>
            <a:r>
              <a:rPr lang="en-US" dirty="0" err="1">
                <a:solidFill>
                  <a:srgbClr val="6C6C6C"/>
                </a:solidFill>
                <a:latin typeface="Calibri" pitchFamily="-72" charset="0"/>
              </a:rPr>
              <a:t>labelling</a:t>
            </a:r>
            <a:endParaRPr lang="en-US" dirty="0">
              <a:solidFill>
                <a:srgbClr val="6C6C6C"/>
              </a:solidFill>
              <a:latin typeface="Calibri" pitchFamily="-72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6C6C6C"/>
                </a:solidFill>
                <a:latin typeface="Calibri" pitchFamily="-72" charset="0"/>
              </a:rPr>
              <a:t>Water-cycle catchment management - integrating nature into water, waste water and flood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E7A83"/>
                </a:solidFill>
                <a:latin typeface="Arial" pitchFamily="-72" charset="0"/>
              </a:rPr>
              <a:t>Biodiversity Compensation</a:t>
            </a:r>
          </a:p>
        </p:txBody>
      </p:sp>
      <p:pic>
        <p:nvPicPr>
          <p:cNvPr id="132098" name="Picture 5" descr="Bio offsets guide fro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95400"/>
            <a:ext cx="33448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219200"/>
            <a:ext cx="341471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 txBox="1">
            <a:spLocks/>
          </p:cNvSpPr>
          <p:nvPr/>
        </p:nvSpPr>
        <p:spPr bwMode="auto">
          <a:xfrm>
            <a:off x="395536" y="2405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r>
              <a:rPr lang="en-GB" sz="4200" dirty="0">
                <a:solidFill>
                  <a:srgbClr val="0E7A83"/>
                </a:solidFill>
                <a:latin typeface="Calibri" pitchFamily="-72" charset="0"/>
              </a:rPr>
              <a:t>Biodiversity </a:t>
            </a:r>
            <a:r>
              <a:rPr lang="en-GB" sz="4200" dirty="0" smtClean="0">
                <a:solidFill>
                  <a:srgbClr val="0E7A83"/>
                </a:solidFill>
                <a:latin typeface="Calibri" pitchFamily="-72" charset="0"/>
              </a:rPr>
              <a:t>Compensation</a:t>
            </a:r>
            <a:endParaRPr lang="en-US" sz="4200" dirty="0">
              <a:solidFill>
                <a:srgbClr val="0E7A83"/>
              </a:solidFill>
              <a:latin typeface="Calibri" pitchFamily="-72" charset="0"/>
            </a:endParaRPr>
          </a:p>
        </p:txBody>
      </p:sp>
      <p:sp>
        <p:nvSpPr>
          <p:cNvPr id="134146" name="Rectangle 5"/>
          <p:cNvSpPr txBox="1">
            <a:spLocks noChangeArrowheads="1"/>
          </p:cNvSpPr>
          <p:nvPr/>
        </p:nvSpPr>
        <p:spPr bwMode="auto">
          <a:xfrm>
            <a:off x="395536" y="1340768"/>
            <a:ext cx="822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  <a:buClr>
                <a:srgbClr val="31859C"/>
              </a:buClr>
              <a:buFont typeface="Arial" pitchFamily="-72" charset="0"/>
              <a:buNone/>
            </a:pPr>
            <a:r>
              <a:rPr lang="en-GB" sz="2000" b="1" i="1" dirty="0">
                <a:solidFill>
                  <a:srgbClr val="595959"/>
                </a:solidFill>
                <a:latin typeface="Calibri" pitchFamily="-72" charset="0"/>
              </a:rPr>
              <a:t>“..conservation activities designed to deliver biodiversity benefits in compensation for losses, in a measurable way</a:t>
            </a:r>
            <a:r>
              <a:rPr lang="en-GB" sz="2000" b="1" dirty="0">
                <a:solidFill>
                  <a:srgbClr val="595959"/>
                </a:solidFill>
                <a:latin typeface="Calibri" pitchFamily="-72" charset="0"/>
              </a:rPr>
              <a:t>”</a:t>
            </a:r>
            <a:endParaRPr lang="en-US" sz="2000" b="1" dirty="0">
              <a:solidFill>
                <a:srgbClr val="595959"/>
              </a:solidFill>
              <a:latin typeface="Calibri" pitchFamily="-72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323528" y="2276872"/>
            <a:ext cx="3743325" cy="31686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-273050" fontAlgn="auto">
              <a:spcAft>
                <a:spcPts val="0"/>
              </a:spcAft>
              <a:buFont typeface="Arial" pitchFamily="-72" charset="0"/>
              <a:buNone/>
              <a:defRPr/>
            </a:pPr>
            <a:r>
              <a:rPr lang="en-US" sz="2000" dirty="0" smtClean="0">
                <a:solidFill>
                  <a:srgbClr val="0E7A83"/>
                </a:solidFill>
                <a:latin typeface="Arial"/>
                <a:cs typeface="Arial"/>
              </a:rPr>
              <a:t>Voluntary – UK government trials</a:t>
            </a:r>
          </a:p>
          <a:p>
            <a:pPr marL="273050" indent="-273050" fontAlgn="auto">
              <a:spcAft>
                <a:spcPts val="0"/>
              </a:spcAft>
              <a:buClr>
                <a:srgbClr val="0E7A83"/>
              </a:buClr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Slow take-up - lack of urgency</a:t>
            </a:r>
          </a:p>
          <a:p>
            <a:pPr marL="273050" indent="-273050" fontAlgn="auto">
              <a:spcAft>
                <a:spcPts val="0"/>
              </a:spcAft>
              <a:buClr>
                <a:srgbClr val="0E7A83"/>
              </a:buClr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Inconsistency between LPAs</a:t>
            </a:r>
          </a:p>
          <a:p>
            <a:pPr marL="273050" indent="-273050" fontAlgn="auto">
              <a:spcAft>
                <a:spcPts val="0"/>
              </a:spcAft>
              <a:buClr>
                <a:srgbClr val="0E7A83"/>
              </a:buClr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Lack of a market</a:t>
            </a:r>
          </a:p>
          <a:p>
            <a:pPr marL="273050" indent="-273050" fontAlgn="auto">
              <a:spcAft>
                <a:spcPts val="0"/>
              </a:spcAft>
              <a:defRPr/>
            </a:pPr>
            <a:endParaRPr lang="en-US" sz="2000" dirty="0">
              <a:latin typeface="Arial"/>
              <a:cs typeface="Arial"/>
            </a:endParaRPr>
          </a:p>
        </p:txBody>
      </p:sp>
      <p:sp>
        <p:nvSpPr>
          <p:cNvPr id="134148" name="Rectangle 4"/>
          <p:cNvSpPr txBox="1">
            <a:spLocks/>
          </p:cNvSpPr>
          <p:nvPr/>
        </p:nvSpPr>
        <p:spPr bwMode="auto">
          <a:xfrm>
            <a:off x="4427984" y="2276872"/>
            <a:ext cx="37433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73050" indent="-273050">
              <a:lnSpc>
                <a:spcPct val="80000"/>
              </a:lnSpc>
              <a:spcBef>
                <a:spcPct val="20000"/>
              </a:spcBef>
              <a:buFont typeface="Arial" pitchFamily="-72" charset="0"/>
              <a:buNone/>
            </a:pPr>
            <a:r>
              <a:rPr lang="en-US" sz="2000" dirty="0">
                <a:solidFill>
                  <a:srgbClr val="0E7A83"/>
                </a:solidFill>
                <a:latin typeface="Calibri" pitchFamily="-72" charset="0"/>
              </a:rPr>
              <a:t>Mandatory - LPAs mandated to use the metrics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Rapid market (scale-up) created - supply of </a:t>
            </a:r>
            <a:r>
              <a:rPr lang="en-US" sz="1900" dirty="0" smtClean="0">
                <a:solidFill>
                  <a:srgbClr val="595959"/>
                </a:solidFill>
                <a:latin typeface="Calibri" pitchFamily="-72" charset="0"/>
              </a:rPr>
              <a:t>compensation </a:t>
            </a: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sites via landowners, farmers, conservation bodies, providing choice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Consistency across Local Planning Authorities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No extra cost - residual land value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Market = c.£1.2bn </a:t>
            </a:r>
            <a:r>
              <a:rPr lang="en-US" sz="1900" dirty="0" err="1">
                <a:solidFill>
                  <a:srgbClr val="595959"/>
                </a:solidFill>
                <a:latin typeface="Calibri" pitchFamily="-72" charset="0"/>
              </a:rPr>
              <a:t>p.a</a:t>
            </a:r>
            <a:endParaRPr lang="en-US" sz="1900" dirty="0">
              <a:solidFill>
                <a:srgbClr val="595959"/>
              </a:solidFill>
              <a:latin typeface="Calibri" pitchFamily="-72" charset="0"/>
            </a:endParaRP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Will stimulate SME’s and will grow the rural economy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r>
              <a:rPr lang="en-US" sz="1900" dirty="0">
                <a:solidFill>
                  <a:srgbClr val="595959"/>
                </a:solidFill>
                <a:latin typeface="Calibri" pitchFamily="-72" charset="0"/>
              </a:rPr>
              <a:t>Metrics, trading system, delivery system - all in place</a:t>
            </a:r>
          </a:p>
          <a:p>
            <a:pPr marL="273050" indent="-273050">
              <a:lnSpc>
                <a:spcPct val="80000"/>
              </a:lnSpc>
              <a:spcBef>
                <a:spcPct val="20000"/>
              </a:spcBef>
              <a:buClr>
                <a:srgbClr val="0E7A83"/>
              </a:buClr>
              <a:buFont typeface="Arial" pitchFamily="-72" charset="0"/>
              <a:buChar char="•"/>
            </a:pPr>
            <a:endParaRPr lang="en-US" sz="1900" dirty="0">
              <a:solidFill>
                <a:srgbClr val="595959"/>
              </a:solidFill>
              <a:latin typeface="Calibri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E7A83"/>
                </a:solidFill>
                <a:latin typeface="Calibri" pitchFamily="-72" charset="0"/>
              </a:rPr>
              <a:t>Compensation through planning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0608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Compensating for impact in one place with gain in another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Compensation ‘metrics’ allow for estimation of both loss and gain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Simply a tool for planners – guarantees no net loss  – accountable, transparent, consistent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Enables development </a:t>
            </a:r>
            <a:r>
              <a:rPr lang="en-GB" sz="2100" b="1" dirty="0" smtClean="0">
                <a:solidFill>
                  <a:srgbClr val="7F7F7F"/>
                </a:solidFill>
                <a:latin typeface="Arial"/>
                <a:cs typeface="Arial"/>
              </a:rPr>
              <a:t>and</a:t>
            </a: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 delivers biodiversity protection i.e. </a:t>
            </a:r>
            <a:r>
              <a:rPr lang="en-GB" sz="2100" b="1" dirty="0" smtClean="0">
                <a:solidFill>
                  <a:srgbClr val="7F7F7F"/>
                </a:solidFill>
                <a:latin typeface="Arial"/>
                <a:cs typeface="Arial"/>
              </a:rPr>
              <a:t>sustainable</a:t>
            </a: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 development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Observes </a:t>
            </a:r>
            <a:r>
              <a:rPr lang="en-GB" sz="2100" dirty="0">
                <a:solidFill>
                  <a:srgbClr val="7F7F7F"/>
                </a:solidFill>
                <a:latin typeface="Arial"/>
                <a:cs typeface="Arial"/>
              </a:rPr>
              <a:t>mitigation hierarchy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Additional &amp; complementary </a:t>
            </a:r>
            <a:r>
              <a:rPr lang="en-GB" sz="2100" dirty="0">
                <a:solidFill>
                  <a:srgbClr val="7F7F7F"/>
                </a:solidFill>
                <a:latin typeface="Arial"/>
                <a:cs typeface="Arial"/>
              </a:rPr>
              <a:t>to </a:t>
            </a: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existing wildlife/landscape protection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rgbClr val="7F7F7F"/>
                </a:solidFill>
                <a:latin typeface="Arial"/>
                <a:cs typeface="Arial"/>
              </a:rPr>
              <a:t>Planning Authorities now being encouraged to roll-out application of the metric = creating demand for compensation sites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 descr="ladybird squirr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57200"/>
            <a:ext cx="3759200" cy="5638800"/>
          </a:xfrm>
          <a:prstGeom prst="rect">
            <a:avLst/>
          </a:prstGeom>
          <a:noFill/>
        </p:spPr>
      </p:pic>
      <p:pic>
        <p:nvPicPr>
          <p:cNvPr id="214019" name="Picture 3" descr="ladybird partrid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457200"/>
            <a:ext cx="3724275" cy="565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70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E7A83"/>
                </a:solidFill>
                <a:latin typeface="Calibri" pitchFamily="-72" charset="0"/>
              </a:rPr>
              <a:t>How does it work?</a:t>
            </a:r>
          </a:p>
        </p:txBody>
      </p:sp>
      <p:sp>
        <p:nvSpPr>
          <p:cNvPr id="72" name="Content Placeholder 2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229600" cy="45259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LPA requires application of biodiversity compensation metric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I</a:t>
            </a: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mpact of development assessed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Developer purchases conservation credits from strategically located ‘habitat bank’ which yields the credits based on a Biodiversity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M</a:t>
            </a: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anagement Plan</a:t>
            </a: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Environment Bank brokers deal - signs legal agreements to purchase with developer, and to manage with receptor site land manager</a:t>
            </a:r>
            <a:endParaRPr lang="en-GB" sz="22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Money transferred, over time, to the land manager against specific conservation management delivery</a:t>
            </a:r>
            <a:endParaRPr lang="en-GB" sz="22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Monitoring and reporting </a:t>
            </a: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systems for LPAs</a:t>
            </a:r>
            <a:endParaRPr lang="en-GB" sz="22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29" name="Picture 2" descr="H:\Confidential\HCSMuseumFieldServices\Planning\Shared Planning\GI_Strategy\Maps\Strategic Areas\Strategic Grassland Areas 2012 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6650" y="1412875"/>
            <a:ext cx="33432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0" name="Picture 3" descr="H:\Confidential\HCSMuseumFieldServices\Planning\Shared Planning\GI_Strategy\Maps\Strategic Areas\Strategic Woodland Areas 2012 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7225" y="1411288"/>
            <a:ext cx="3344863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 idx="4294967295"/>
          </p:nvPr>
        </p:nvSpPr>
        <p:spPr>
          <a:xfrm>
            <a:off x="250825" y="260350"/>
            <a:ext cx="856932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300" dirty="0" smtClean="0">
                <a:solidFill>
                  <a:srgbClr val="0E7A83"/>
                </a:solidFill>
                <a:ea typeface="+mj-ea"/>
                <a:cs typeface="+mj-cs"/>
              </a:rPr>
              <a:t>Warwickshire strategic areas                      </a:t>
            </a:r>
            <a:r>
              <a:rPr lang="en-GB" sz="2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+mj-cs"/>
              </a:rPr>
              <a:t>To target restoration and creation of new core areas</a:t>
            </a:r>
            <a:endParaRPr lang="en-GB" sz="2900" dirty="0">
              <a:solidFill>
                <a:schemeClr val="tx1">
                  <a:lumMod val="65000"/>
                  <a:lumOff val="35000"/>
                </a:schemeClr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solidFill>
                  <a:srgbClr val="0E7A83"/>
                </a:solidFill>
                <a:latin typeface="Arial" pitchFamily="-72" charset="0"/>
              </a:rPr>
              <a:t>Habitat Banking</a:t>
            </a:r>
          </a:p>
        </p:txBody>
      </p:sp>
      <p:sp>
        <p:nvSpPr>
          <p:cNvPr id="17305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US" sz="2400" dirty="0">
                <a:solidFill>
                  <a:srgbClr val="7F7F7F"/>
                </a:solidFill>
                <a:latin typeface="Arial" pitchFamily="-72" charset="0"/>
              </a:rPr>
              <a:t>Warwickshire</a:t>
            </a:r>
          </a:p>
          <a:p>
            <a:r>
              <a:rPr lang="en-US" sz="2400" dirty="0">
                <a:solidFill>
                  <a:srgbClr val="7F7F7F"/>
                </a:solidFill>
                <a:latin typeface="Arial" pitchFamily="-72" charset="0"/>
              </a:rPr>
              <a:t>South Humber</a:t>
            </a:r>
          </a:p>
          <a:p>
            <a:r>
              <a:rPr lang="en-US" sz="2400" dirty="0">
                <a:solidFill>
                  <a:srgbClr val="7F7F7F"/>
                </a:solidFill>
                <a:latin typeface="Arial" pitchFamily="-72" charset="0"/>
              </a:rPr>
              <a:t>HS2</a:t>
            </a:r>
          </a:p>
        </p:txBody>
      </p:sp>
      <p:pic>
        <p:nvPicPr>
          <p:cNvPr id="173059" name="Picture 5" descr="HS2 route potential offset locations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1447800"/>
            <a:ext cx="57912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dirty="0" smtClean="0">
                <a:solidFill>
                  <a:srgbClr val="0E7A83"/>
                </a:solidFill>
                <a:latin typeface="Calibri" pitchFamily="-72" charset="0"/>
              </a:rPr>
              <a:t>Environment Bank - what we are doing</a:t>
            </a:r>
          </a:p>
        </p:txBody>
      </p:sp>
      <p:sp>
        <p:nvSpPr>
          <p:cNvPr id="1710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0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Operating brokerage model 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Setting up Habitat Banks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Building receptor site capacity - Environmental Markets Exchange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Applying metrics to impact and receptor sites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Asset classes - biodiversity, but also for woodland and </a:t>
            </a:r>
            <a:r>
              <a:rPr lang="en-GB" sz="2400" dirty="0" err="1" smtClean="0">
                <a:solidFill>
                  <a:srgbClr val="7F7F7F"/>
                </a:solidFill>
                <a:latin typeface="Arial"/>
                <a:cs typeface="Arial"/>
              </a:rPr>
              <a:t>peatland</a:t>
            </a: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 carbon, water, other natural capital assets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Long-term delivery contracts - Conservation Bank Agreement, Conservation Credit Purchase Agreement; monitoring, compliance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/>
                <a:cs typeface="Arial"/>
              </a:rPr>
              <a:t>First conservation credit sales undertaken - housing schemes; with pipeline of projects</a:t>
            </a:r>
          </a:p>
          <a:p>
            <a:pPr eaLnBrk="1" hangingPunct="1">
              <a:lnSpc>
                <a:spcPct val="80000"/>
              </a:lnSpc>
              <a:buClr>
                <a:srgbClr val="31859C"/>
              </a:buClr>
              <a:buFont typeface="Arial" pitchFamily="-72" charset="0"/>
              <a:buNone/>
            </a:pPr>
            <a:endParaRPr lang="en-GB" sz="2400" dirty="0" smtClean="0">
              <a:solidFill>
                <a:srgbClr val="6C6C6C"/>
              </a:solidFill>
              <a:latin typeface="Calibri" pitchFamily="-72" charset="0"/>
            </a:endParaRP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endParaRPr lang="en-GB" sz="2400" dirty="0" smtClean="0">
              <a:solidFill>
                <a:srgbClr val="6C6C6C"/>
              </a:solidFill>
              <a:latin typeface="Calibri" pitchFamily="-72" charset="0"/>
            </a:endParaRPr>
          </a:p>
          <a:p>
            <a:pPr eaLnBrk="1" hangingPunct="1">
              <a:lnSpc>
                <a:spcPct val="80000"/>
              </a:lnSpc>
              <a:buClr>
                <a:srgbClr val="31859C"/>
              </a:buClr>
            </a:pPr>
            <a:endParaRPr lang="en-GB" sz="1300" dirty="0" smtClean="0">
              <a:solidFill>
                <a:srgbClr val="6C6C6C"/>
              </a:solidFill>
              <a:latin typeface="Calibri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Placeholder 2"/>
          <p:cNvSpPr>
            <a:spLocks noGrp="1"/>
          </p:cNvSpPr>
          <p:nvPr>
            <p:ph type="ctrTitle" idx="4294967295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US">
              <a:latin typeface="Arial" pitchFamily="-72" charset="0"/>
            </a:endParaRPr>
          </a:p>
        </p:txBody>
      </p:sp>
      <p:sp>
        <p:nvSpPr>
          <p:cNvPr id="154626" name="Placeholder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pitchFamily="-72" charset="0"/>
              <a:buNone/>
            </a:pPr>
            <a:endParaRPr lang="en-US">
              <a:latin typeface="Arial" pitchFamily="-72" charset="0"/>
            </a:endParaRPr>
          </a:p>
        </p:txBody>
      </p:sp>
      <p:pic>
        <p:nvPicPr>
          <p:cNvPr id="154627" name="Picture 4" descr="DSC_071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>
                <a:solidFill>
                  <a:srgbClr val="0E7A83"/>
                </a:solidFill>
                <a:latin typeface="Calibri" pitchFamily="-72" charset="0"/>
              </a:rPr>
              <a:t>G</a:t>
            </a:r>
            <a:r>
              <a:rPr lang="en-US" sz="4000" dirty="0" smtClean="0">
                <a:solidFill>
                  <a:srgbClr val="0E7A83"/>
                </a:solidFill>
                <a:latin typeface="Calibri" pitchFamily="-72" charset="0"/>
              </a:rPr>
              <a:t>row </a:t>
            </a:r>
            <a:r>
              <a:rPr lang="en-US" sz="4000" dirty="0">
                <a:solidFill>
                  <a:srgbClr val="0E7A83"/>
                </a:solidFill>
                <a:latin typeface="Calibri" pitchFamily="-72" charset="0"/>
              </a:rPr>
              <a:t>emerging </a:t>
            </a:r>
            <a:r>
              <a:rPr lang="en-US" sz="4000" dirty="0" smtClean="0">
                <a:solidFill>
                  <a:srgbClr val="0E7A83"/>
                </a:solidFill>
                <a:latin typeface="Calibri" pitchFamily="-72" charset="0"/>
              </a:rPr>
              <a:t>markets</a:t>
            </a:r>
            <a:endParaRPr lang="en-US" sz="4000" dirty="0">
              <a:solidFill>
                <a:srgbClr val="0E7A83"/>
              </a:solidFill>
              <a:latin typeface="Calibri" pitchFamily="-72" charset="0"/>
            </a:endParaRPr>
          </a:p>
        </p:txBody>
      </p:sp>
      <p:sp>
        <p:nvSpPr>
          <p:cNvPr id="166914" name="Rectangle 3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060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Regulatory </a:t>
            </a: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framework 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with metrics</a:t>
            </a:r>
            <a:endParaRPr lang="en-US" sz="2400" dirty="0">
              <a:solidFill>
                <a:srgbClr val="7F7F7F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Accreditation of 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sites </a:t>
            </a:r>
            <a:r>
              <a:rPr lang="en-US" sz="2400" dirty="0" err="1" smtClean="0">
                <a:solidFill>
                  <a:srgbClr val="7F7F7F"/>
                </a:solidFill>
                <a:latin typeface="Arial"/>
                <a:cs typeface="Arial"/>
              </a:rPr>
              <a:t>eg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 habitat banks</a:t>
            </a:r>
            <a:endParaRPr lang="en-US" sz="2400" dirty="0">
              <a:solidFill>
                <a:srgbClr val="7F7F7F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T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racking </a:t>
            </a: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of 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conservation credits </a:t>
            </a: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and enforcement</a:t>
            </a:r>
          </a:p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Environmentally experienced brokerage system - trading platform 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(</a:t>
            </a:r>
            <a:r>
              <a:rPr lang="en-US" sz="2400" dirty="0" err="1" smtClean="0">
                <a:solidFill>
                  <a:srgbClr val="7F7F7F"/>
                </a:solidFill>
                <a:latin typeface="Arial"/>
                <a:cs typeface="Arial"/>
              </a:rPr>
              <a:t>eg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. Environment </a:t>
            </a: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Bank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)</a:t>
            </a:r>
          </a:p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What next ? An EU-wide Ecosystem </a:t>
            </a:r>
            <a:r>
              <a:rPr lang="en-US" sz="2400" dirty="0">
                <a:solidFill>
                  <a:srgbClr val="7F7F7F"/>
                </a:solidFill>
                <a:latin typeface="Arial"/>
                <a:cs typeface="Arial"/>
              </a:rPr>
              <a:t>M</a:t>
            </a:r>
            <a:r>
              <a:rPr lang="en-US" sz="2400" dirty="0" smtClean="0">
                <a:solidFill>
                  <a:srgbClr val="7F7F7F"/>
                </a:solidFill>
                <a:latin typeface="Arial"/>
                <a:cs typeface="Arial"/>
              </a:rPr>
              <a:t>arkets Taskforce – assess innovation opportunities across EU – DG Research &amp; Innovation or DG ENV with DG GROW</a:t>
            </a:r>
            <a:endParaRPr lang="en-US" sz="2400" dirty="0">
              <a:solidFill>
                <a:srgbClr val="7F7F7F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buClr>
                <a:srgbClr val="31859C"/>
              </a:buClr>
            </a:pPr>
            <a:endParaRPr lang="en-US" sz="2400" dirty="0">
              <a:solidFill>
                <a:srgbClr val="7F7F7F"/>
              </a:solidFill>
              <a:latin typeface="Calibri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0E7A83"/>
                </a:solidFill>
                <a:latin typeface="Calibri" pitchFamily="-72" charset="0"/>
              </a:rPr>
              <a:t>Summary</a:t>
            </a:r>
            <a:endParaRPr lang="en-GB" dirty="0">
              <a:solidFill>
                <a:srgbClr val="0E7A83"/>
              </a:solidFill>
              <a:latin typeface="Calibri" pitchFamily="-72" charset="0"/>
            </a:endParaRPr>
          </a:p>
        </p:txBody>
      </p:sp>
      <p:sp>
        <p:nvSpPr>
          <p:cNvPr id="187394" name="Content Placeholder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4640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1859C"/>
              </a:buClr>
              <a:buFont typeface="Arial"/>
              <a:buChar char="•"/>
            </a:pP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Biodiversity, natural capital and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ecosystem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service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loss continues - will create catastrophic impacts on GDP within 2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generations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  <a:buClr>
                <a:srgbClr val="31859C"/>
              </a:buClr>
              <a:buFont typeface="Arial"/>
              <a:buChar char="•"/>
            </a:pP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new economic model is needed to move nature beyond intrinsic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value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  <a:buClr>
                <a:srgbClr val="31859C"/>
              </a:buClr>
              <a:buFont typeface="Arial"/>
              <a:buChar char="•"/>
            </a:pP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range of opportunities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exist for business/SME investment with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potentially massive market value:</a:t>
            </a:r>
          </a:p>
          <a:p>
            <a:pPr marL="457200" lvl="1" indent="0" eaLnBrk="1" hangingPunct="1">
              <a:lnSpc>
                <a:spcPct val="80000"/>
              </a:lnSpc>
              <a:buClr>
                <a:srgbClr val="31859C"/>
              </a:buClr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lvl="1"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Biodiversity compensation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lvl="1"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Corporate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accounting for natural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capital – woodland,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peatland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  	wetland, restoring fish stocks, urban </a:t>
            </a: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greenspace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lvl="1"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Payment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for ecosystem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services (PES)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lvl="1" eaLnBrk="1" hangingPunct="1">
              <a:lnSpc>
                <a:spcPct val="80000"/>
              </a:lnSpc>
              <a:buClr>
                <a:srgbClr val="31859C"/>
              </a:buClr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Improving the environmental performance of farming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457200" lvl="1" indent="0" eaLnBrk="1" hangingPunct="1">
              <a:lnSpc>
                <a:spcPct val="80000"/>
              </a:lnSpc>
              <a:buClr>
                <a:srgbClr val="31859C"/>
              </a:buClr>
              <a:buNone/>
            </a:pPr>
            <a:endParaRPr lang="en-GB" sz="2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0" indent="0" algn="ctr" eaLnBrk="1" hangingPunct="1">
              <a:lnSpc>
                <a:spcPct val="80000"/>
              </a:lnSpc>
              <a:buClr>
                <a:srgbClr val="31859C"/>
              </a:buClr>
              <a:buFont typeface="Arial" pitchFamily="-72" charset="0"/>
              <a:buNone/>
            </a:pPr>
            <a:r>
              <a:rPr lang="en-GB" sz="20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www.environmentbank.com</a:t>
            </a:r>
            <a:endParaRPr lang="en-GB" sz="2000" dirty="0">
              <a:solidFill>
                <a:schemeClr val="accent5">
                  <a:lumMod val="75000"/>
                </a:schemeClr>
              </a:solidFill>
              <a:latin typeface="Arial"/>
              <a:cs typeface="Arial"/>
            </a:endParaRPr>
          </a:p>
          <a:p>
            <a:pPr marL="0" indent="0" algn="ctr" eaLnBrk="1" hangingPunct="1">
              <a:lnSpc>
                <a:spcPct val="80000"/>
              </a:lnSpc>
              <a:buClr>
                <a:srgbClr val="31859C"/>
              </a:buClr>
              <a:buFont typeface="Arial" pitchFamily="-72" charset="0"/>
              <a:buNone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Environmental Markets Exchange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31859C"/>
              </a:buClr>
              <a:buFont typeface="Arial" pitchFamily="-72" charset="0"/>
              <a:buNone/>
            </a:pPr>
            <a:r>
              <a:rPr lang="en-AU" sz="2000" dirty="0">
                <a:solidFill>
                  <a:srgbClr val="31859C"/>
                </a:solidFill>
                <a:latin typeface="Arial"/>
                <a:cs typeface="Arial"/>
              </a:rPr>
              <a:t>https://</a:t>
            </a:r>
            <a:r>
              <a:rPr lang="en-AU" sz="2000" dirty="0" err="1">
                <a:solidFill>
                  <a:srgbClr val="31859C"/>
                </a:solidFill>
                <a:latin typeface="Arial"/>
                <a:cs typeface="Arial"/>
              </a:rPr>
              <a:t>environmentbank.mmearth.com</a:t>
            </a:r>
            <a:endParaRPr lang="en-GB" sz="2000" dirty="0">
              <a:solidFill>
                <a:srgbClr val="31859C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_721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188640"/>
            <a:ext cx="7128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We don</a:t>
            </a:r>
            <a:r>
              <a:rPr lang="fr-FR" sz="2800" b="1" dirty="0" smtClean="0">
                <a:solidFill>
                  <a:schemeClr val="bg1"/>
                </a:solidFill>
              </a:rPr>
              <a:t>’</a:t>
            </a:r>
            <a:r>
              <a:rPr lang="en-US" sz="2800" b="1" dirty="0" smtClean="0">
                <a:solidFill>
                  <a:schemeClr val="bg1"/>
                </a:solidFill>
              </a:rPr>
              <a:t>t inherit the Earth from our ancestors, we borrow it from our children</a:t>
            </a:r>
          </a:p>
          <a:p>
            <a:pPr algn="ctr"/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Maybe we should be renting it instead !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80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solidFill>
                  <a:srgbClr val="0E7A83"/>
                </a:solidFill>
                <a:ea typeface="+mj-ea"/>
                <a:cs typeface="+mj-cs"/>
              </a:rPr>
              <a:t>English biodiversity </a:t>
            </a:r>
            <a:r>
              <a:rPr lang="en-GB" dirty="0">
                <a:solidFill>
                  <a:srgbClr val="0E7A83"/>
                </a:solidFill>
                <a:ea typeface="+mj-ea"/>
                <a:cs typeface="+mj-cs"/>
              </a:rPr>
              <a:t>l</a:t>
            </a:r>
            <a:r>
              <a:rPr lang="en-GB" dirty="0" smtClean="0">
                <a:solidFill>
                  <a:srgbClr val="0E7A83"/>
                </a:solidFill>
                <a:ea typeface="+mj-ea"/>
                <a:cs typeface="+mj-cs"/>
              </a:rPr>
              <a:t>oss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+mj-cs"/>
              </a:rPr>
              <a:t>	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15362" name="Content Placeholder 2"/>
          <p:cNvSpPr>
            <a:spLocks noGrp="1"/>
          </p:cNvSpPr>
          <p:nvPr>
            <p:ph idx="4294967295"/>
          </p:nvPr>
        </p:nvSpPr>
        <p:spPr>
          <a:xfrm>
            <a:off x="827088" y="2060575"/>
            <a:ext cx="7921625" cy="4105275"/>
          </a:xfrm>
        </p:spPr>
        <p:txBody>
          <a:bodyPr/>
          <a:lstStyle/>
          <a:p>
            <a:pPr eaLnBrk="1" hangingPunct="1"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 pitchFamily="-72" charset="0"/>
              </a:rPr>
              <a:t>500 English species extinct in the last 200 years</a:t>
            </a:r>
          </a:p>
          <a:p>
            <a:pPr eaLnBrk="1" hangingPunct="1"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 pitchFamily="-72" charset="0"/>
              </a:rPr>
              <a:t>Of 3000 species with data, 2000 declining!</a:t>
            </a:r>
          </a:p>
          <a:p>
            <a:pPr eaLnBrk="1" hangingPunct="1"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 pitchFamily="-72" charset="0"/>
              </a:rPr>
              <a:t>Many farmland birds have declined by up to 90% in 50 years!</a:t>
            </a:r>
          </a:p>
          <a:p>
            <a:pPr eaLnBrk="1" hangingPunct="1"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 pitchFamily="-72" charset="0"/>
              </a:rPr>
              <a:t>Average English county loses 2 plants per year</a:t>
            </a:r>
          </a:p>
          <a:p>
            <a:pPr eaLnBrk="1" hangingPunct="1">
              <a:buClr>
                <a:srgbClr val="31859C"/>
              </a:buClr>
            </a:pPr>
            <a:r>
              <a:rPr lang="en-GB" sz="2400" b="1" dirty="0" smtClean="0">
                <a:solidFill>
                  <a:srgbClr val="595959"/>
                </a:solidFill>
                <a:latin typeface="Arial" pitchFamily="-72" charset="0"/>
              </a:rPr>
              <a:t>Loss is ‘mainly’ outside SSSIs and </a:t>
            </a:r>
            <a:r>
              <a:rPr lang="en-GB" sz="2400" b="1" dirty="0" err="1" smtClean="0">
                <a:solidFill>
                  <a:srgbClr val="595959"/>
                </a:solidFill>
                <a:latin typeface="Arial" pitchFamily="-72" charset="0"/>
              </a:rPr>
              <a:t>Natura</a:t>
            </a:r>
            <a:r>
              <a:rPr lang="en-GB" sz="2400" b="1" dirty="0" smtClean="0">
                <a:solidFill>
                  <a:srgbClr val="595959"/>
                </a:solidFill>
                <a:latin typeface="Arial" pitchFamily="-72" charset="0"/>
              </a:rPr>
              <a:t> 2000 sites, and ‘unprotected’ species</a:t>
            </a:r>
          </a:p>
          <a:p>
            <a:pPr eaLnBrk="1" hangingPunct="1">
              <a:buClr>
                <a:srgbClr val="31859C"/>
              </a:buClr>
            </a:pPr>
            <a:r>
              <a:rPr lang="en-GB" sz="2400" dirty="0" smtClean="0">
                <a:solidFill>
                  <a:srgbClr val="7F7F7F"/>
                </a:solidFill>
                <a:latin typeface="Arial" pitchFamily="-72" charset="0"/>
              </a:rPr>
              <a:t>Much the same story across western Europe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1859C"/>
                </a:solidFill>
              </a:rPr>
              <a:t>Priority species</a:t>
            </a:r>
            <a:endParaRPr lang="en-US" dirty="0">
              <a:solidFill>
                <a:srgbClr val="31859C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18" r="2718"/>
          <a:stretch>
            <a:fillRect/>
          </a:stretch>
        </p:blipFill>
        <p:spPr>
          <a:xfrm>
            <a:off x="467543" y="1556792"/>
            <a:ext cx="8373979" cy="4392488"/>
          </a:xfrm>
        </p:spPr>
      </p:pic>
      <p:sp>
        <p:nvSpPr>
          <p:cNvPr id="8" name="TextBox 7"/>
          <p:cNvSpPr txBox="1"/>
          <p:nvPr/>
        </p:nvSpPr>
        <p:spPr>
          <a:xfrm>
            <a:off x="6300192" y="59492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31859C"/>
                </a:solidFill>
              </a:rPr>
              <a:t>Based on 213 species</a:t>
            </a:r>
            <a:endParaRPr lang="en-US" sz="1800" dirty="0">
              <a:solidFill>
                <a:srgbClr val="3185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90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 typeface="Arial" pitchFamily="-72" charset="0"/>
              <a:buNone/>
            </a:pPr>
            <a:r>
              <a:rPr lang="en-GB" sz="4800" b="1">
                <a:solidFill>
                  <a:srgbClr val="6C6C6C"/>
                </a:solidFill>
                <a:latin typeface="Arial" pitchFamily="-72" charset="0"/>
              </a:rPr>
              <a:t>Landscape amnesia</a:t>
            </a:r>
          </a:p>
          <a:p>
            <a:pPr algn="ctr">
              <a:buFont typeface="Arial" pitchFamily="-72" charset="0"/>
              <a:buNone/>
            </a:pPr>
            <a:endParaRPr lang="en-GB" sz="4800" b="1">
              <a:solidFill>
                <a:srgbClr val="6C6C6C"/>
              </a:solidFill>
              <a:latin typeface="Arial" pitchFamily="-72" charset="0"/>
            </a:endParaRPr>
          </a:p>
          <a:p>
            <a:pPr algn="ctr">
              <a:buFont typeface="Arial" pitchFamily="-72" charset="0"/>
              <a:buNone/>
            </a:pPr>
            <a:r>
              <a:rPr lang="en-GB" sz="4800" b="1">
                <a:solidFill>
                  <a:srgbClr val="6C6C6C"/>
                </a:solidFill>
                <a:latin typeface="Arial" pitchFamily="-72" charset="0"/>
              </a:rPr>
              <a:t>Creeping normalcy</a:t>
            </a:r>
            <a:endParaRPr lang="en-US" sz="4800" b="1">
              <a:solidFill>
                <a:srgbClr val="6C6C6C"/>
              </a:solidFill>
              <a:latin typeface="Arial" pitchFamily="-72" charset="0"/>
            </a:endParaRPr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827088" y="5589588"/>
            <a:ext cx="2881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Garamond" pitchFamily="-72" charset="0"/>
              </a:rPr>
              <a:t>Jared Diamond ‘Collapse’</a:t>
            </a:r>
            <a:endParaRPr lang="en-US" sz="1800" b="1">
              <a:latin typeface="Garamond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>
                <a:effectLst>
                  <a:outerShdw blurRad="38100" dist="38100" dir="2700000" algn="tl">
                    <a:srgbClr val="DDDDDD"/>
                  </a:outerShdw>
                </a:effectLst>
                <a:ea typeface="+mj-ea"/>
                <a:cs typeface="+mj-cs"/>
              </a:rPr>
              <a:t>What have we lost?</a:t>
            </a:r>
          </a:p>
        </p:txBody>
      </p:sp>
      <p:pic>
        <p:nvPicPr>
          <p:cNvPr id="19458" name="Picture 3" descr="young man copy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925638"/>
            <a:ext cx="8229600" cy="3484562"/>
          </a:xfrm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Garamond" pitchFamily="-72" charset="0"/>
              </a:rPr>
              <a:t>Rodger McPhail</a:t>
            </a:r>
            <a:endParaRPr lang="en-US" sz="1800" b="1">
              <a:latin typeface="Garamond" pitchFamily="-7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old man copy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188" y="2105025"/>
            <a:ext cx="8064500" cy="3411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Land use change - UK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1849528"/>
              </p:ext>
            </p:extLst>
          </p:nvPr>
        </p:nvGraphicFramePr>
        <p:xfrm>
          <a:off x="457200" y="1600200"/>
          <a:ext cx="8229600" cy="354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512"/>
                <a:gridCol w="3312368"/>
                <a:gridCol w="33947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/>
                          <a:cs typeface="Arial"/>
                        </a:rPr>
                        <a:t>Area (ha)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From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To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100,000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Conifer forest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50,000ha replanted conifers; 50,000ha ’other’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3,000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Conifer forest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Industrial development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7,000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Forest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Artificial surfaces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14,000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Agricultural</a:t>
                      </a:r>
                      <a:r>
                        <a:rPr lang="en-US" sz="16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land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Artificial surfaces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3,000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Arable land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Mineral extraction sites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Pasture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Mineral extraction sites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1,000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Pasture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Arable land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1,000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Wetlands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Artificial surfaces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445224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</a:rPr>
              <a:t>2006-2012 Europe-wide CORINE land cover map – 225,200ha showed change in land cover – Leicester University</a:t>
            </a:r>
            <a:endParaRPr lang="en-US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7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"/>
        <a:ea typeface="ＭＳ Ｐゴシック"/>
        <a:cs typeface="ＭＳ Ｐゴシック"/>
      </a:majorFont>
      <a:minorFont>
        <a:latin typeface="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1358</TotalTime>
  <Words>1443</Words>
  <Application>Microsoft Office PowerPoint</Application>
  <PresentationFormat>On-screen Show (4:3)</PresentationFormat>
  <Paragraphs>218</Paragraphs>
  <Slides>37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Environmental Markets – opportunities for business to protect and value nature</vt:lpstr>
      <vt:lpstr>PowerPoint Presentation</vt:lpstr>
      <vt:lpstr>PowerPoint Presentation</vt:lpstr>
      <vt:lpstr>English biodiversity loss </vt:lpstr>
      <vt:lpstr>Priority species</vt:lpstr>
      <vt:lpstr>PowerPoint Presentation</vt:lpstr>
      <vt:lpstr>What have we lost?</vt:lpstr>
      <vt:lpstr>PowerPoint Presentation</vt:lpstr>
      <vt:lpstr>Land use change - UK</vt:lpstr>
      <vt:lpstr>Traditional funding</vt:lpstr>
      <vt:lpstr>PowerPoint Presentation</vt:lpstr>
      <vt:lpstr>Secretary of State comment at Wildlife &amp; Countryside Link Sept 2015</vt:lpstr>
      <vt:lpstr>The race for initiatives - UK</vt:lpstr>
      <vt:lpstr>TEEB</vt:lpstr>
      <vt:lpstr>Natural Capital Committee</vt:lpstr>
      <vt:lpstr>PowerPoint Presentation</vt:lpstr>
      <vt:lpstr>OECD Report 2012 - Outlook to 2050</vt:lpstr>
      <vt:lpstr>We need a paradigm shift</vt:lpstr>
      <vt:lpstr>Environmental markets</vt:lpstr>
      <vt:lpstr>PowerPoint Presentation</vt:lpstr>
      <vt:lpstr>PowerPoint Presentation</vt:lpstr>
      <vt:lpstr>Natural Capital Accounting</vt:lpstr>
      <vt:lpstr>PowerPoint Presentation</vt:lpstr>
      <vt:lpstr>Natural Capital Investment Opportunities</vt:lpstr>
      <vt:lpstr>PowerPoint Presentation</vt:lpstr>
      <vt:lpstr>Ecosystem Markets Taskforce - key recommendations</vt:lpstr>
      <vt:lpstr>Biodiversity Compensation</vt:lpstr>
      <vt:lpstr>PowerPoint Presentation</vt:lpstr>
      <vt:lpstr>Compensation through planning</vt:lpstr>
      <vt:lpstr>How does it work?</vt:lpstr>
      <vt:lpstr>Warwickshire strategic areas                      To target restoration and creation of new core areas</vt:lpstr>
      <vt:lpstr>Habitat Banking</vt:lpstr>
      <vt:lpstr>Environment Bank - what we are doing</vt:lpstr>
      <vt:lpstr>PowerPoint Presentation</vt:lpstr>
      <vt:lpstr>Grow emerging markets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Sophie</dc:creator>
  <cp:lastModifiedBy>Hanneke Wijnja</cp:lastModifiedBy>
  <cp:revision>86</cp:revision>
  <dcterms:created xsi:type="dcterms:W3CDTF">2013-07-02T15:31:32Z</dcterms:created>
  <dcterms:modified xsi:type="dcterms:W3CDTF">2015-11-03T15:34:05Z</dcterms:modified>
</cp:coreProperties>
</file>