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60" r:id="rId1"/>
  </p:sldMasterIdLst>
  <p:notesMasterIdLst>
    <p:notesMasterId r:id="rId21"/>
  </p:notesMasterIdLst>
  <p:handoutMasterIdLst>
    <p:handoutMasterId r:id="rId22"/>
  </p:handoutMasterIdLst>
  <p:sldIdLst>
    <p:sldId id="257" r:id="rId2"/>
    <p:sldId id="258" r:id="rId3"/>
    <p:sldId id="277" r:id="rId4"/>
    <p:sldId id="278" r:id="rId5"/>
    <p:sldId id="282" r:id="rId6"/>
    <p:sldId id="286" r:id="rId7"/>
    <p:sldId id="262" r:id="rId8"/>
    <p:sldId id="263" r:id="rId9"/>
    <p:sldId id="264" r:id="rId10"/>
    <p:sldId id="283" r:id="rId11"/>
    <p:sldId id="259" r:id="rId12"/>
    <p:sldId id="279" r:id="rId13"/>
    <p:sldId id="280" r:id="rId14"/>
    <p:sldId id="266" r:id="rId15"/>
    <p:sldId id="271" r:id="rId16"/>
    <p:sldId id="273" r:id="rId17"/>
    <p:sldId id="281" r:id="rId18"/>
    <p:sldId id="284" r:id="rId19"/>
    <p:sldId id="285" r:id="rId20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-60" charset="0"/>
        <a:ea typeface="ＭＳ Ｐゴシック" pitchFamily="-60" charset="-128"/>
        <a:cs typeface="ＭＳ Ｐゴシック" pitchFamily="-60" charset="-128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-60" charset="0"/>
        <a:ea typeface="ＭＳ Ｐゴシック" pitchFamily="-60" charset="-128"/>
        <a:cs typeface="ＭＳ Ｐゴシック" pitchFamily="-60" charset="-128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-60" charset="0"/>
        <a:ea typeface="ＭＳ Ｐゴシック" pitchFamily="-60" charset="-128"/>
        <a:cs typeface="ＭＳ Ｐゴシック" pitchFamily="-60" charset="-128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-60" charset="0"/>
        <a:ea typeface="ＭＳ Ｐゴシック" pitchFamily="-60" charset="-128"/>
        <a:cs typeface="ＭＳ Ｐゴシック" pitchFamily="-60" charset="-128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-60" charset="0"/>
        <a:ea typeface="ＭＳ Ｐゴシック" pitchFamily="-60" charset="-128"/>
        <a:cs typeface="ＭＳ Ｐゴシック" pitchFamily="-60" charset="-128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Arial" pitchFamily="-60" charset="0"/>
        <a:ea typeface="ＭＳ Ｐゴシック" pitchFamily="-60" charset="-128"/>
        <a:cs typeface="ＭＳ Ｐゴシック" pitchFamily="-60" charset="-128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Arial" pitchFamily="-60" charset="0"/>
        <a:ea typeface="ＭＳ Ｐゴシック" pitchFamily="-60" charset="-128"/>
        <a:cs typeface="ＭＳ Ｐゴシック" pitchFamily="-60" charset="-128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Arial" pitchFamily="-60" charset="0"/>
        <a:ea typeface="ＭＳ Ｐゴシック" pitchFamily="-60" charset="-128"/>
        <a:cs typeface="ＭＳ Ｐゴシック" pitchFamily="-60" charset="-128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Arial" pitchFamily="-60" charset="0"/>
        <a:ea typeface="ＭＳ Ｐゴシック" pitchFamily="-60" charset="-128"/>
        <a:cs typeface="ＭＳ Ｐゴシック" pitchFamily="-60" charset="-128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7" autoAdjust="0"/>
    <p:restoredTop sz="94660"/>
  </p:normalViewPr>
  <p:slideViewPr>
    <p:cSldViewPr snapToGrid="0">
      <p:cViewPr varScale="1">
        <p:scale>
          <a:sx n="96" d="100"/>
          <a:sy n="96" d="100"/>
        </p:scale>
        <p:origin x="-560" y="-96"/>
      </p:cViewPr>
      <p:guideLst>
        <p:guide orient="horz" pos="2160"/>
        <p:guide pos="2880"/>
        <p:guide pos="111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77" d="100"/>
          <a:sy n="77" d="100"/>
        </p:scale>
        <p:origin x="-3312" y="-12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notesMaster" Target="notesMasters/notesMaster1.xml"/><Relationship Id="rId22" Type="http://schemas.openxmlformats.org/officeDocument/2006/relationships/handoutMaster" Target="handoutMasters/handoutMaster1.xml"/><Relationship Id="rId23" Type="http://schemas.openxmlformats.org/officeDocument/2006/relationships/printerSettings" Target="printerSettings/printerSettings1.bin"/><Relationship Id="rId24" Type="http://schemas.openxmlformats.org/officeDocument/2006/relationships/presProps" Target="presProps.xml"/><Relationship Id="rId25" Type="http://schemas.openxmlformats.org/officeDocument/2006/relationships/viewProps" Target="viewProps.xml"/><Relationship Id="rId26" Type="http://schemas.openxmlformats.org/officeDocument/2006/relationships/theme" Target="theme/theme1.xml"/><Relationship Id="rId27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3">
  <dgm:title val=""/>
  <dgm:desc val=""/>
  <dgm:catLst>
    <dgm:cat type="accent2" pri="11300"/>
  </dgm:catLst>
  <dgm:styleLbl name="node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shade val="80000"/>
      </a:schemeClr>
      <a:schemeClr val="accent2">
        <a:tint val="7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/>
    <dgm:txEffectClrLst/>
  </dgm:styleLbl>
  <dgm:styleLbl name="ln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9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8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E5F36B2-44B7-9E4C-94DC-12621EC11060}" type="doc">
      <dgm:prSet loTypeId="urn:microsoft.com/office/officeart/2005/8/layout/chevron1" loCatId="" qsTypeId="urn:microsoft.com/office/officeart/2005/8/quickstyle/simple2" qsCatId="simple" csTypeId="urn:microsoft.com/office/officeart/2005/8/colors/accent2_3" csCatId="accent2" phldr="1"/>
      <dgm:spPr/>
    </dgm:pt>
    <dgm:pt modelId="{3FC7034F-2092-7349-ACE2-218D1774993B}">
      <dgm:prSet phldrT="[Text]"/>
      <dgm:spPr/>
      <dgm:t>
        <a:bodyPr/>
        <a:lstStyle/>
        <a:p>
          <a:r>
            <a:rPr lang="en-US" b="1" dirty="0">
              <a:latin typeface="Corbel"/>
              <a:cs typeface="Corbel"/>
            </a:rPr>
            <a:t>QUESTION RECEIVED</a:t>
          </a:r>
        </a:p>
      </dgm:t>
    </dgm:pt>
    <dgm:pt modelId="{3A2D75D7-03EA-084E-AE01-66D79CFB93E2}" type="parTrans" cxnId="{B78F06D7-2678-FC43-AA46-64E456B3120A}">
      <dgm:prSet/>
      <dgm:spPr/>
      <dgm:t>
        <a:bodyPr/>
        <a:lstStyle/>
        <a:p>
          <a:endParaRPr lang="en-US"/>
        </a:p>
      </dgm:t>
    </dgm:pt>
    <dgm:pt modelId="{8C950BD4-C220-7C4A-AA79-BFB2F0526ACB}" type="sibTrans" cxnId="{B78F06D7-2678-FC43-AA46-64E456B3120A}">
      <dgm:prSet/>
      <dgm:spPr/>
      <dgm:t>
        <a:bodyPr/>
        <a:lstStyle/>
        <a:p>
          <a:endParaRPr lang="en-US"/>
        </a:p>
      </dgm:t>
    </dgm:pt>
    <dgm:pt modelId="{D0682BE1-3B29-9A4E-8EFD-A8D1372C09D2}">
      <dgm:prSet phldrT="[Text]"/>
      <dgm:spPr/>
      <dgm:t>
        <a:bodyPr/>
        <a:lstStyle/>
        <a:p>
          <a:r>
            <a:rPr lang="en-US" b="1" dirty="0">
              <a:latin typeface="Corbel"/>
              <a:cs typeface="Corbel"/>
            </a:rPr>
            <a:t>PROCESSED BY SECRETARIAT</a:t>
          </a:r>
        </a:p>
      </dgm:t>
    </dgm:pt>
    <dgm:pt modelId="{B09F2895-717D-B74E-84E6-779FD7B3D169}" type="parTrans" cxnId="{EFA586B3-1482-F847-85C4-2182B4BEF8D9}">
      <dgm:prSet/>
      <dgm:spPr/>
      <dgm:t>
        <a:bodyPr/>
        <a:lstStyle/>
        <a:p>
          <a:endParaRPr lang="en-US"/>
        </a:p>
      </dgm:t>
    </dgm:pt>
    <dgm:pt modelId="{8EF1A7A8-5858-FB43-A321-E53586291936}" type="sibTrans" cxnId="{EFA586B3-1482-F847-85C4-2182B4BEF8D9}">
      <dgm:prSet/>
      <dgm:spPr/>
      <dgm:t>
        <a:bodyPr/>
        <a:lstStyle/>
        <a:p>
          <a:endParaRPr lang="en-US"/>
        </a:p>
      </dgm:t>
    </dgm:pt>
    <dgm:pt modelId="{232531B2-3124-CC42-96B4-31BA984A5E62}">
      <dgm:prSet phldrT="[Text]" custT="1"/>
      <dgm:spPr/>
      <dgm:t>
        <a:bodyPr/>
        <a:lstStyle/>
        <a:p>
          <a:r>
            <a:rPr lang="en-US" sz="1700" b="1" dirty="0">
              <a:latin typeface="Corbel"/>
              <a:cs typeface="Corbel"/>
            </a:rPr>
            <a:t>OPPLA </a:t>
          </a:r>
          <a:r>
            <a:rPr lang="en-US" sz="1700" b="1" dirty="0" smtClean="0">
              <a:latin typeface="Corbel"/>
              <a:cs typeface="Corbel"/>
            </a:rPr>
            <a:t>MEMBERS RESPOND </a:t>
          </a:r>
          <a:r>
            <a:rPr lang="en-US" sz="1400" b="1" dirty="0">
              <a:latin typeface="Corbel"/>
              <a:cs typeface="Corbel"/>
            </a:rPr>
            <a:t/>
          </a:r>
          <a:br>
            <a:rPr lang="en-US" sz="1400" b="1" dirty="0">
              <a:latin typeface="Corbel"/>
              <a:cs typeface="Corbel"/>
            </a:rPr>
          </a:br>
          <a:r>
            <a:rPr lang="en-US" sz="1100" b="1" dirty="0">
              <a:latin typeface="Corbel"/>
              <a:cs typeface="Corbel"/>
            </a:rPr>
            <a:t>(48 HRS)</a:t>
          </a:r>
        </a:p>
      </dgm:t>
    </dgm:pt>
    <dgm:pt modelId="{F2EE91A1-0453-934A-A5E1-BA7BBF9D1136}" type="parTrans" cxnId="{A777DC8D-BD77-CE43-B689-F1638C0948A9}">
      <dgm:prSet/>
      <dgm:spPr/>
      <dgm:t>
        <a:bodyPr/>
        <a:lstStyle/>
        <a:p>
          <a:endParaRPr lang="en-US"/>
        </a:p>
      </dgm:t>
    </dgm:pt>
    <dgm:pt modelId="{23AA120A-6025-3D4E-9903-B2768427C594}" type="sibTrans" cxnId="{A777DC8D-BD77-CE43-B689-F1638C0948A9}">
      <dgm:prSet/>
      <dgm:spPr/>
      <dgm:t>
        <a:bodyPr/>
        <a:lstStyle/>
        <a:p>
          <a:endParaRPr lang="en-US"/>
        </a:p>
      </dgm:t>
    </dgm:pt>
    <dgm:pt modelId="{DC131C1B-EDFA-B24B-BA12-BF528891CB5B}">
      <dgm:prSet phldrT="[Text]" custT="1"/>
      <dgm:spPr/>
      <dgm:t>
        <a:bodyPr/>
        <a:lstStyle/>
        <a:p>
          <a:pPr algn="ctr"/>
          <a:r>
            <a:rPr lang="en-US" sz="1700" b="1" dirty="0" smtClean="0">
              <a:latin typeface="Corbel"/>
              <a:cs typeface="Corbel"/>
            </a:rPr>
            <a:t>ANSWER(S) </a:t>
          </a:r>
          <a:r>
            <a:rPr lang="en-US" sz="1700" b="1" dirty="0">
              <a:latin typeface="Corbel"/>
              <a:cs typeface="Corbel"/>
            </a:rPr>
            <a:t>PROVIDED</a:t>
          </a:r>
          <a:br>
            <a:rPr lang="en-US" sz="1700" b="1" dirty="0">
              <a:latin typeface="Corbel"/>
              <a:cs typeface="Corbel"/>
            </a:rPr>
          </a:br>
          <a:r>
            <a:rPr lang="en-US" sz="1100" b="1" dirty="0">
              <a:latin typeface="Corbel"/>
              <a:cs typeface="Corbel"/>
            </a:rPr>
            <a:t>(AND STORED)</a:t>
          </a:r>
        </a:p>
      </dgm:t>
    </dgm:pt>
    <dgm:pt modelId="{46AF4333-16CF-A944-A6B6-82C389719608}" type="parTrans" cxnId="{2181967C-859B-134B-9681-8D6F5936FF64}">
      <dgm:prSet/>
      <dgm:spPr/>
      <dgm:t>
        <a:bodyPr/>
        <a:lstStyle/>
        <a:p>
          <a:endParaRPr lang="en-US"/>
        </a:p>
      </dgm:t>
    </dgm:pt>
    <dgm:pt modelId="{608E6FA7-0BF8-BA4D-AF25-008D04A52B3B}" type="sibTrans" cxnId="{2181967C-859B-134B-9681-8D6F5936FF64}">
      <dgm:prSet/>
      <dgm:spPr/>
      <dgm:t>
        <a:bodyPr/>
        <a:lstStyle/>
        <a:p>
          <a:endParaRPr lang="en-US"/>
        </a:p>
      </dgm:t>
    </dgm:pt>
    <dgm:pt modelId="{BD07311D-4D0B-B343-98A7-33781BC39712}" type="pres">
      <dgm:prSet presAssocID="{CE5F36B2-44B7-9E4C-94DC-12621EC11060}" presName="Name0" presStyleCnt="0">
        <dgm:presLayoutVars>
          <dgm:dir/>
          <dgm:animLvl val="lvl"/>
          <dgm:resizeHandles val="exact"/>
        </dgm:presLayoutVars>
      </dgm:prSet>
      <dgm:spPr/>
    </dgm:pt>
    <dgm:pt modelId="{2A29BE85-D50A-7D43-887D-B1F4F68D814A}" type="pres">
      <dgm:prSet presAssocID="{3FC7034F-2092-7349-ACE2-218D1774993B}" presName="parTxOnly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594DFD8-CA3C-8D4C-B1D9-1987B0B54896}" type="pres">
      <dgm:prSet presAssocID="{8C950BD4-C220-7C4A-AA79-BFB2F0526ACB}" presName="parTxOnlySpace" presStyleCnt="0"/>
      <dgm:spPr/>
    </dgm:pt>
    <dgm:pt modelId="{A82ECEF4-9E59-4545-A302-0676435A9075}" type="pres">
      <dgm:prSet presAssocID="{D0682BE1-3B29-9A4E-8EFD-A8D1372C09D2}" presName="parTxOnly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D3FB76D-DA14-394F-9155-71DA90C5CCC5}" type="pres">
      <dgm:prSet presAssocID="{8EF1A7A8-5858-FB43-A321-E53586291936}" presName="parTxOnlySpace" presStyleCnt="0"/>
      <dgm:spPr/>
    </dgm:pt>
    <dgm:pt modelId="{4FA8B96D-38B6-6942-AA0C-0111535B3656}" type="pres">
      <dgm:prSet presAssocID="{232531B2-3124-CC42-96B4-31BA984A5E62}" presName="parTxOnly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235C50B-16C1-9549-B860-041C91C3CCF8}" type="pres">
      <dgm:prSet presAssocID="{23AA120A-6025-3D4E-9903-B2768427C594}" presName="parTxOnlySpace" presStyleCnt="0"/>
      <dgm:spPr/>
    </dgm:pt>
    <dgm:pt modelId="{C695D111-4005-2747-BEE1-873660196AD7}" type="pres">
      <dgm:prSet presAssocID="{DC131C1B-EDFA-B24B-BA12-BF528891CB5B}" presName="parTxOnly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EFA586B3-1482-F847-85C4-2182B4BEF8D9}" srcId="{CE5F36B2-44B7-9E4C-94DC-12621EC11060}" destId="{D0682BE1-3B29-9A4E-8EFD-A8D1372C09D2}" srcOrd="1" destOrd="0" parTransId="{B09F2895-717D-B74E-84E6-779FD7B3D169}" sibTransId="{8EF1A7A8-5858-FB43-A321-E53586291936}"/>
    <dgm:cxn modelId="{2181967C-859B-134B-9681-8D6F5936FF64}" srcId="{CE5F36B2-44B7-9E4C-94DC-12621EC11060}" destId="{DC131C1B-EDFA-B24B-BA12-BF528891CB5B}" srcOrd="3" destOrd="0" parTransId="{46AF4333-16CF-A944-A6B6-82C389719608}" sibTransId="{608E6FA7-0BF8-BA4D-AF25-008D04A52B3B}"/>
    <dgm:cxn modelId="{730E94FC-AC2A-B748-8CA4-0C7AF42269A1}" type="presOf" srcId="{DC131C1B-EDFA-B24B-BA12-BF528891CB5B}" destId="{C695D111-4005-2747-BEE1-873660196AD7}" srcOrd="0" destOrd="0" presId="urn:microsoft.com/office/officeart/2005/8/layout/chevron1"/>
    <dgm:cxn modelId="{EDC69934-2943-1946-979E-4266DDA80B54}" type="presOf" srcId="{3FC7034F-2092-7349-ACE2-218D1774993B}" destId="{2A29BE85-D50A-7D43-887D-B1F4F68D814A}" srcOrd="0" destOrd="0" presId="urn:microsoft.com/office/officeart/2005/8/layout/chevron1"/>
    <dgm:cxn modelId="{A777DC8D-BD77-CE43-B689-F1638C0948A9}" srcId="{CE5F36B2-44B7-9E4C-94DC-12621EC11060}" destId="{232531B2-3124-CC42-96B4-31BA984A5E62}" srcOrd="2" destOrd="0" parTransId="{F2EE91A1-0453-934A-A5E1-BA7BBF9D1136}" sibTransId="{23AA120A-6025-3D4E-9903-B2768427C594}"/>
    <dgm:cxn modelId="{02D22344-1C85-6D44-A3D2-582161129EE4}" type="presOf" srcId="{232531B2-3124-CC42-96B4-31BA984A5E62}" destId="{4FA8B96D-38B6-6942-AA0C-0111535B3656}" srcOrd="0" destOrd="0" presId="urn:microsoft.com/office/officeart/2005/8/layout/chevron1"/>
    <dgm:cxn modelId="{1D101D57-BCBD-BE40-8D58-0783B3D4A8EA}" type="presOf" srcId="{D0682BE1-3B29-9A4E-8EFD-A8D1372C09D2}" destId="{A82ECEF4-9E59-4545-A302-0676435A9075}" srcOrd="0" destOrd="0" presId="urn:microsoft.com/office/officeart/2005/8/layout/chevron1"/>
    <dgm:cxn modelId="{B78F06D7-2678-FC43-AA46-64E456B3120A}" srcId="{CE5F36B2-44B7-9E4C-94DC-12621EC11060}" destId="{3FC7034F-2092-7349-ACE2-218D1774993B}" srcOrd="0" destOrd="0" parTransId="{3A2D75D7-03EA-084E-AE01-66D79CFB93E2}" sibTransId="{8C950BD4-C220-7C4A-AA79-BFB2F0526ACB}"/>
    <dgm:cxn modelId="{F82CB643-0D44-ED49-95CC-294F7E2E7ED4}" type="presOf" srcId="{CE5F36B2-44B7-9E4C-94DC-12621EC11060}" destId="{BD07311D-4D0B-B343-98A7-33781BC39712}" srcOrd="0" destOrd="0" presId="urn:microsoft.com/office/officeart/2005/8/layout/chevron1"/>
    <dgm:cxn modelId="{090A0F1D-2725-754F-88D9-995593D74AD8}" type="presParOf" srcId="{BD07311D-4D0B-B343-98A7-33781BC39712}" destId="{2A29BE85-D50A-7D43-887D-B1F4F68D814A}" srcOrd="0" destOrd="0" presId="urn:microsoft.com/office/officeart/2005/8/layout/chevron1"/>
    <dgm:cxn modelId="{BAB616AF-6B99-504C-8179-67F8A212EF6B}" type="presParOf" srcId="{BD07311D-4D0B-B343-98A7-33781BC39712}" destId="{C594DFD8-CA3C-8D4C-B1D9-1987B0B54896}" srcOrd="1" destOrd="0" presId="urn:microsoft.com/office/officeart/2005/8/layout/chevron1"/>
    <dgm:cxn modelId="{3EF4D42E-E458-1E4D-8100-07138424532B}" type="presParOf" srcId="{BD07311D-4D0B-B343-98A7-33781BC39712}" destId="{A82ECEF4-9E59-4545-A302-0676435A9075}" srcOrd="2" destOrd="0" presId="urn:microsoft.com/office/officeart/2005/8/layout/chevron1"/>
    <dgm:cxn modelId="{7958753B-FF43-B04B-ABBF-87C0185F59F3}" type="presParOf" srcId="{BD07311D-4D0B-B343-98A7-33781BC39712}" destId="{8D3FB76D-DA14-394F-9155-71DA90C5CCC5}" srcOrd="3" destOrd="0" presId="urn:microsoft.com/office/officeart/2005/8/layout/chevron1"/>
    <dgm:cxn modelId="{0B71621C-E7A9-DB48-AD37-82165D0ED318}" type="presParOf" srcId="{BD07311D-4D0B-B343-98A7-33781BC39712}" destId="{4FA8B96D-38B6-6942-AA0C-0111535B3656}" srcOrd="4" destOrd="0" presId="urn:microsoft.com/office/officeart/2005/8/layout/chevron1"/>
    <dgm:cxn modelId="{6429A101-F079-2D4F-AAA0-E8E0B182F8CB}" type="presParOf" srcId="{BD07311D-4D0B-B343-98A7-33781BC39712}" destId="{2235C50B-16C1-9549-B860-041C91C3CCF8}" srcOrd="5" destOrd="0" presId="urn:microsoft.com/office/officeart/2005/8/layout/chevron1"/>
    <dgm:cxn modelId="{68C4122E-A1FB-FD4C-B4FA-7BD8CAED929A}" type="presParOf" srcId="{BD07311D-4D0B-B343-98A7-33781BC39712}" destId="{C695D111-4005-2747-BEE1-873660196AD7}" srcOrd="6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A29BE85-D50A-7D43-887D-B1F4F68D814A}">
      <dsp:nvSpPr>
        <dsp:cNvPr id="0" name=""/>
        <dsp:cNvSpPr/>
      </dsp:nvSpPr>
      <dsp:spPr>
        <a:xfrm>
          <a:off x="4111" y="328295"/>
          <a:ext cx="2393615" cy="957446"/>
        </a:xfrm>
        <a:prstGeom prst="chevron">
          <a:avLst/>
        </a:prstGeom>
        <a:solidFill>
          <a:schemeClr val="accent2">
            <a:shade val="8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8009" tIns="22670" rIns="22670" bIns="226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b="1" kern="1200" dirty="0">
              <a:latin typeface="Corbel"/>
              <a:cs typeface="Corbel"/>
            </a:rPr>
            <a:t>QUESTION RECEIVED</a:t>
          </a:r>
        </a:p>
      </dsp:txBody>
      <dsp:txXfrm>
        <a:off x="482834" y="328295"/>
        <a:ext cx="1436169" cy="957446"/>
      </dsp:txXfrm>
    </dsp:sp>
    <dsp:sp modelId="{A82ECEF4-9E59-4545-A302-0676435A9075}">
      <dsp:nvSpPr>
        <dsp:cNvPr id="0" name=""/>
        <dsp:cNvSpPr/>
      </dsp:nvSpPr>
      <dsp:spPr>
        <a:xfrm>
          <a:off x="2158365" y="328295"/>
          <a:ext cx="2393615" cy="957446"/>
        </a:xfrm>
        <a:prstGeom prst="chevron">
          <a:avLst/>
        </a:prstGeom>
        <a:solidFill>
          <a:schemeClr val="accent2">
            <a:shade val="80000"/>
            <a:hueOff val="17266"/>
            <a:satOff val="-22124"/>
            <a:lumOff val="1273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8009" tIns="22670" rIns="22670" bIns="226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b="1" kern="1200" dirty="0">
              <a:latin typeface="Corbel"/>
              <a:cs typeface="Corbel"/>
            </a:rPr>
            <a:t>PROCESSED BY SECRETARIAT</a:t>
          </a:r>
        </a:p>
      </dsp:txBody>
      <dsp:txXfrm>
        <a:off x="2637088" y="328295"/>
        <a:ext cx="1436169" cy="957446"/>
      </dsp:txXfrm>
    </dsp:sp>
    <dsp:sp modelId="{4FA8B96D-38B6-6942-AA0C-0111535B3656}">
      <dsp:nvSpPr>
        <dsp:cNvPr id="0" name=""/>
        <dsp:cNvSpPr/>
      </dsp:nvSpPr>
      <dsp:spPr>
        <a:xfrm>
          <a:off x="4312619" y="328295"/>
          <a:ext cx="2393615" cy="957446"/>
        </a:xfrm>
        <a:prstGeom prst="chevron">
          <a:avLst/>
        </a:prstGeom>
        <a:solidFill>
          <a:schemeClr val="accent2">
            <a:shade val="80000"/>
            <a:hueOff val="34531"/>
            <a:satOff val="-44248"/>
            <a:lumOff val="2546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8009" tIns="22670" rIns="22670" bIns="226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b="1" kern="1200" dirty="0">
              <a:latin typeface="Corbel"/>
              <a:cs typeface="Corbel"/>
            </a:rPr>
            <a:t>OPPLA </a:t>
          </a:r>
          <a:r>
            <a:rPr lang="en-US" sz="1700" b="1" kern="1200" dirty="0" smtClean="0">
              <a:latin typeface="Corbel"/>
              <a:cs typeface="Corbel"/>
            </a:rPr>
            <a:t>MEMBERS RESPOND </a:t>
          </a:r>
          <a:r>
            <a:rPr lang="en-US" sz="1400" b="1" kern="1200" dirty="0">
              <a:latin typeface="Corbel"/>
              <a:cs typeface="Corbel"/>
            </a:rPr>
            <a:t/>
          </a:r>
          <a:br>
            <a:rPr lang="en-US" sz="1400" b="1" kern="1200" dirty="0">
              <a:latin typeface="Corbel"/>
              <a:cs typeface="Corbel"/>
            </a:rPr>
          </a:br>
          <a:r>
            <a:rPr lang="en-US" sz="1100" b="1" kern="1200" dirty="0">
              <a:latin typeface="Corbel"/>
              <a:cs typeface="Corbel"/>
            </a:rPr>
            <a:t>(48 HRS)</a:t>
          </a:r>
        </a:p>
      </dsp:txBody>
      <dsp:txXfrm>
        <a:off x="4791342" y="328295"/>
        <a:ext cx="1436169" cy="957446"/>
      </dsp:txXfrm>
    </dsp:sp>
    <dsp:sp modelId="{C695D111-4005-2747-BEE1-873660196AD7}">
      <dsp:nvSpPr>
        <dsp:cNvPr id="0" name=""/>
        <dsp:cNvSpPr/>
      </dsp:nvSpPr>
      <dsp:spPr>
        <a:xfrm>
          <a:off x="6466872" y="328295"/>
          <a:ext cx="2393615" cy="957446"/>
        </a:xfrm>
        <a:prstGeom prst="chevron">
          <a:avLst/>
        </a:prstGeom>
        <a:solidFill>
          <a:schemeClr val="accent2">
            <a:shade val="80000"/>
            <a:hueOff val="51797"/>
            <a:satOff val="-66372"/>
            <a:lumOff val="3819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8009" tIns="22670" rIns="22670" bIns="226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b="1" kern="1200" dirty="0" smtClean="0">
              <a:latin typeface="Corbel"/>
              <a:cs typeface="Corbel"/>
            </a:rPr>
            <a:t>ANSWER(S) </a:t>
          </a:r>
          <a:r>
            <a:rPr lang="en-US" sz="1700" b="1" kern="1200" dirty="0">
              <a:latin typeface="Corbel"/>
              <a:cs typeface="Corbel"/>
            </a:rPr>
            <a:t>PROVIDED</a:t>
          </a:r>
          <a:br>
            <a:rPr lang="en-US" sz="1700" b="1" kern="1200" dirty="0">
              <a:latin typeface="Corbel"/>
              <a:cs typeface="Corbel"/>
            </a:rPr>
          </a:br>
          <a:r>
            <a:rPr lang="en-US" sz="1100" b="1" kern="1200" dirty="0">
              <a:latin typeface="Corbel"/>
              <a:cs typeface="Corbel"/>
            </a:rPr>
            <a:t>(AND STORED)</a:t>
          </a:r>
        </a:p>
      </dsp:txBody>
      <dsp:txXfrm>
        <a:off x="6945595" y="328295"/>
        <a:ext cx="1436169" cy="95744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1026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5363" name="Rectangle 1027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F4A1E26C-D35C-4425-BA1D-27876B012B99}" type="datetime1">
              <a:rPr lang="en-US"/>
              <a:pPr>
                <a:defRPr/>
              </a:pPr>
              <a:t>28/10/15</a:t>
            </a:fld>
            <a:endParaRPr lang="en-US" dirty="0"/>
          </a:p>
        </p:txBody>
      </p:sp>
      <p:sp>
        <p:nvSpPr>
          <p:cNvPr id="15364" name="Rectangle 1028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5365" name="Rectangle 1029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5B38B1CD-1698-42AB-8FDF-7BD88B6F11E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692558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1026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dirty="0"/>
          </a:p>
        </p:txBody>
      </p:sp>
      <p:sp>
        <p:nvSpPr>
          <p:cNvPr id="26627" name="Rectangle 1027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3CD45275-A67A-4D5C-B894-DECBA51FE10A}" type="datetime1">
              <a:rPr lang="en-US"/>
              <a:pPr/>
              <a:t>28/10/15</a:t>
            </a:fld>
            <a:endParaRPr lang="en-US" dirty="0"/>
          </a:p>
        </p:txBody>
      </p:sp>
      <p:sp>
        <p:nvSpPr>
          <p:cNvPr id="26628" name="Placeholder 1028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6629" name="Rectangle 1029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6630" name="Rectangle 1030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dirty="0"/>
          </a:p>
        </p:txBody>
      </p:sp>
      <p:sp>
        <p:nvSpPr>
          <p:cNvPr id="26631" name="Rectangle 1031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02524CD2-A282-4F81-A022-180EB590B30A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804025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-60" charset="0"/>
        <a:ea typeface="ＭＳ Ｐゴシック" pitchFamily="-60" charset="-128"/>
        <a:cs typeface="ＭＳ Ｐゴシック" pitchFamily="-60" charset="-128"/>
      </a:defRPr>
    </a:lvl1pPr>
    <a:lvl2pPr marL="4572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-60" charset="0"/>
        <a:ea typeface="ＭＳ Ｐゴシック" pitchFamily="-60" charset="-128"/>
        <a:cs typeface="+mn-cs"/>
      </a:defRPr>
    </a:lvl2pPr>
    <a:lvl3pPr marL="9144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-60" charset="0"/>
        <a:ea typeface="ＭＳ Ｐゴシック" pitchFamily="-60" charset="-128"/>
        <a:cs typeface="+mn-cs"/>
      </a:defRPr>
    </a:lvl3pPr>
    <a:lvl4pPr marL="13716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-60" charset="0"/>
        <a:ea typeface="ＭＳ Ｐゴシック" pitchFamily="-60" charset="-128"/>
        <a:cs typeface="+mn-cs"/>
      </a:defRPr>
    </a:lvl4pPr>
    <a:lvl5pPr marL="18288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-60" charset="0"/>
        <a:ea typeface="ＭＳ Ｐゴシック" pitchFamily="-60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031" descr="Oppla-PPT-Build-TITLE"/>
          <p:cNvPicPr>
            <a:picLocks noChangeAspect="1" noChangeArrowheads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5588" cy="685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6" name="Title Placeholder 1"/>
          <p:cNvSpPr>
            <a:spLocks noGrp="1"/>
          </p:cNvSpPr>
          <p:nvPr>
            <p:ph type="ctrTitle"/>
          </p:nvPr>
        </p:nvSpPr>
        <p:spPr>
          <a:xfrm>
            <a:off x="1619250" y="2517775"/>
            <a:ext cx="7197725" cy="1800225"/>
          </a:xfrm>
        </p:spPr>
        <p:txBody>
          <a:bodyPr tIns="45720" bIns="45720"/>
          <a:lstStyle>
            <a:lvl1pPr algn="l">
              <a:defRPr sz="660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6387" name="Text Placeholder 2"/>
          <p:cNvSpPr>
            <a:spLocks noGrp="1"/>
          </p:cNvSpPr>
          <p:nvPr>
            <p:ph type="subTitle" idx="1"/>
          </p:nvPr>
        </p:nvSpPr>
        <p:spPr>
          <a:xfrm>
            <a:off x="1619250" y="4678363"/>
            <a:ext cx="7197725" cy="1439862"/>
          </a:xfrm>
        </p:spPr>
        <p:txBody>
          <a:bodyPr tIns="45720" bIns="45720"/>
          <a:lstStyle>
            <a:lvl1pPr marL="0" indent="0">
              <a:buFont typeface="Arial" pitchFamily="-60" charset="0"/>
              <a:buNone/>
              <a:defRPr sz="3200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D5BCE40B-76D2-452C-820D-1C8F195F6C9E}" type="datetimeFigureOut">
              <a:rPr lang="en-GB"/>
              <a:pPr>
                <a:defRPr/>
              </a:pPr>
              <a:t>28/10/15</a:t>
            </a:fld>
            <a:endParaRPr lang="en-GB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 algn="ctr">
              <a:defRPr sz="1200">
                <a:solidFill>
                  <a:srgbClr val="898989"/>
                </a:solidFill>
                <a:latin typeface="Corbel" pitchFamily="-60" charset="0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7C1DFB3C-A5BB-49D4-BBDC-745566CE214B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tIns="45720" bIns="45720"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00D9C4-8569-4AAA-B919-0DC94DB4C859}" type="datetimeFigureOut">
              <a:rPr lang="en-GB"/>
              <a:pPr>
                <a:defRPr/>
              </a:pPr>
              <a:t>28/10/15</a:t>
            </a:fld>
            <a:endParaRPr lang="en-GB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BEBC46-CAF9-46D9-BFED-6E29CD234AA7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1FB716-8DB5-4609-A1D4-18E30BEAEBCD}" type="datetimeFigureOut">
              <a:rPr lang="en-GB"/>
              <a:pPr>
                <a:defRPr/>
              </a:pPr>
              <a:t>28/10/15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C55061-8D7C-4AFE-8570-757B98D10C17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180789-07A7-4100-B73F-7D33767B0D70}" type="datetimeFigureOut">
              <a:rPr lang="en-GB"/>
              <a:pPr>
                <a:defRPr/>
              </a:pPr>
              <a:t>28/10/15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55AB94-0F10-4CD7-B5F1-F4FBFC8E6B92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08150" y="449263"/>
            <a:ext cx="6927850" cy="1079500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358775" y="1708150"/>
            <a:ext cx="4133850" cy="4138613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5025" y="1708150"/>
            <a:ext cx="4135438" cy="4138613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9B8477-D405-486B-A95B-D76C85567A45}" type="datetimeFigureOut">
              <a:rPr lang="en-GB"/>
              <a:pPr>
                <a:defRPr/>
              </a:pPr>
              <a:t>28/10/15</a:t>
            </a:fld>
            <a:endParaRPr lang="en-GB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E5A056-E88B-48A2-A496-BE4725591698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>
                <a:latin typeface="Corbel" panose="020B0503020204020204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>
                <a:latin typeface="Corbel" panose="020B0503020204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09B61A-BAE6-4DA6-ACE1-5EDE7FBF30BA}" type="datetimeFigureOut">
              <a:rPr lang="en-GB"/>
              <a:pPr>
                <a:defRPr/>
              </a:pPr>
              <a:t>28/10/15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F951FB-1E22-4B02-90F0-20CFD7FB3A5F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>
                <a:latin typeface="Corbel" panose="020B0503020204020204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>
              <a:defRPr sz="2400">
                <a:latin typeface="Corbel" panose="020B0503020204020204" pitchFamily="34" charset="0"/>
              </a:defRPr>
            </a:lvl1pPr>
            <a:lvl2pPr>
              <a:defRPr sz="2400">
                <a:latin typeface="Corbel" panose="020B0503020204020204" pitchFamily="34" charset="0"/>
              </a:defRPr>
            </a:lvl2pPr>
            <a:lvl3pPr>
              <a:defRPr sz="2400">
                <a:latin typeface="Corbel" panose="020B0503020204020204" pitchFamily="34" charset="0"/>
              </a:defRPr>
            </a:lvl3pPr>
            <a:lvl4pPr>
              <a:defRPr sz="2400">
                <a:latin typeface="Corbel" panose="020B0503020204020204" pitchFamily="34" charset="0"/>
              </a:defRPr>
            </a:lvl4pPr>
            <a:lvl5pPr>
              <a:defRPr sz="2400">
                <a:latin typeface="Corbel" panose="020B0503020204020204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30F420-48D6-4018-9869-7F46BDE0BEE8}" type="datetimeFigureOut">
              <a:rPr lang="en-GB"/>
              <a:pPr>
                <a:defRPr/>
              </a:pPr>
              <a:t>28/10/15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BDD10F-DA8B-476E-A18D-8A01F2B9E17B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902DD4-EF68-4873-A229-FDF131EC869F}" type="datetimeFigureOut">
              <a:rPr lang="en-GB"/>
              <a:pPr>
                <a:defRPr/>
              </a:pPr>
              <a:t>28/10/15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32427E-5BB8-455A-8EFF-97299BEA3136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996A30-82F6-4CF9-AE36-ECD5AA4318B5}" type="datetimeFigureOut">
              <a:rPr lang="en-GB"/>
              <a:pPr>
                <a:defRPr/>
              </a:pPr>
              <a:t>28/10/15</a:t>
            </a:fld>
            <a:endParaRPr lang="en-GB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DB8732-09B4-4531-9ABD-FBBD79E7B16C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A87BD4-5FCA-4C64-849E-BDF04C37ADD1}" type="datetimeFigureOut">
              <a:rPr lang="en-GB"/>
              <a:pPr>
                <a:defRPr/>
              </a:pPr>
              <a:t>28/10/15</a:t>
            </a:fld>
            <a:endParaRPr lang="en-GB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65C9E7-8E4F-419A-9747-E4223A060058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990F37-054C-4FBC-A2B8-5EC7B96B657D}" type="datetimeFigureOut">
              <a:rPr lang="en-GB"/>
              <a:pPr>
                <a:defRPr/>
              </a:pPr>
              <a:t>28/10/15</a:t>
            </a:fld>
            <a:endParaRPr lang="en-GB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9EEE61-1ED9-4C29-8E39-1A2C10861665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5E5B2E-465E-49DF-804E-A5E4A9C912F7}" type="datetimeFigureOut">
              <a:rPr lang="en-GB"/>
              <a:pPr>
                <a:defRPr/>
              </a:pPr>
              <a:t>28/10/15</a:t>
            </a:fld>
            <a:endParaRPr lang="en-GB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6D95D6-5CE5-4C69-B078-18AB228DE20E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879D5B-A570-42F4-98EC-EBB5BB93D281}" type="datetimeFigureOut">
              <a:rPr lang="en-GB"/>
              <a:pPr>
                <a:defRPr/>
              </a:pPr>
              <a:t>28/10/15</a:t>
            </a:fld>
            <a:endParaRPr lang="en-GB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1AE0B3-9244-4F8A-91E9-CA683C579740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5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7" descr="Oppla-PPT-Build-SLIDE"/>
          <p:cNvPicPr>
            <a:picLocks noChangeAspect="1" noChangeArrowheads="1"/>
          </p:cNvPicPr>
          <p:nvPr userDrawn="1"/>
        </p:nvPicPr>
        <p:blipFill>
          <a:blip r:embed="rId1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1588"/>
            <a:ext cx="9145588" cy="685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auto">
          <a:xfrm>
            <a:off x="1619250" y="449263"/>
            <a:ext cx="7018338" cy="107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90000" rIns="91440" bIns="900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358775" y="1708150"/>
            <a:ext cx="8421688" cy="4138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90000" rIns="91440" bIns="900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8D70FB52-2B79-4B23-9340-47601C5A60A7}" type="datetimeFigureOut">
              <a:rPr lang="en-GB"/>
              <a:pPr>
                <a:defRPr/>
              </a:pPr>
              <a:t>28/10/15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  <a:latin typeface="Corbel" pitchFamily="-60" charset="0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8ED7E822-2F26-4658-801A-F8581ECFF3D9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3" r:id="rId2"/>
    <p:sldLayoutId id="2147483672" r:id="rId3"/>
    <p:sldLayoutId id="2147483671" r:id="rId4"/>
    <p:sldLayoutId id="2147483670" r:id="rId5"/>
    <p:sldLayoutId id="2147483669" r:id="rId6"/>
    <p:sldLayoutId id="2147483668" r:id="rId7"/>
    <p:sldLayoutId id="2147483667" r:id="rId8"/>
    <p:sldLayoutId id="2147483666" r:id="rId9"/>
    <p:sldLayoutId id="2147483665" r:id="rId10"/>
    <p:sldLayoutId id="2147483664" r:id="rId11"/>
    <p:sldLayoutId id="2147483663" r:id="rId12"/>
    <p:sldLayoutId id="2147483662" r:id="rId13"/>
  </p:sldLayoutIdLst>
  <p:txStyles>
    <p:titleStyle>
      <a:lvl1pPr algn="l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sz="4400" kern="1200">
          <a:solidFill>
            <a:schemeClr val="bg1"/>
          </a:solidFill>
          <a:latin typeface="Corbel" pitchFamily="-60" charset="0"/>
          <a:ea typeface="ＭＳ Ｐゴシック" pitchFamily="-60" charset="-128"/>
          <a:cs typeface="ＭＳ Ｐゴシック" pitchFamily="-60" charset="-128"/>
        </a:defRPr>
      </a:lvl1pPr>
      <a:lvl2pPr algn="l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orbel" pitchFamily="-60" charset="0"/>
          <a:ea typeface="ＭＳ Ｐゴシック" pitchFamily="-60" charset="-128"/>
          <a:cs typeface="ＭＳ Ｐゴシック" pitchFamily="-60" charset="-128"/>
        </a:defRPr>
      </a:lvl2pPr>
      <a:lvl3pPr algn="l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orbel" pitchFamily="-60" charset="0"/>
          <a:ea typeface="ＭＳ Ｐゴシック" pitchFamily="-60" charset="-128"/>
          <a:cs typeface="ＭＳ Ｐゴシック" pitchFamily="-60" charset="-128"/>
        </a:defRPr>
      </a:lvl3pPr>
      <a:lvl4pPr algn="l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orbel" pitchFamily="-60" charset="0"/>
          <a:ea typeface="ＭＳ Ｐゴシック" pitchFamily="-60" charset="-128"/>
          <a:cs typeface="ＭＳ Ｐゴシック" pitchFamily="-60" charset="-128"/>
        </a:defRPr>
      </a:lvl4pPr>
      <a:lvl5pPr algn="l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orbel" pitchFamily="-60" charset="0"/>
          <a:ea typeface="ＭＳ Ｐゴシック" pitchFamily="-60" charset="-128"/>
          <a:cs typeface="ＭＳ Ｐゴシック" pitchFamily="-60" charset="-128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rbel" pitchFamily="-60" charset="0"/>
          <a:ea typeface="ＭＳ Ｐゴシック" pitchFamily="-60" charset="-128"/>
          <a:cs typeface="ＭＳ Ｐゴシック" pitchFamily="-60" charset="-128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rbel" pitchFamily="-60" charset="0"/>
          <a:ea typeface="ＭＳ Ｐゴシック" pitchFamily="-60" charset="-128"/>
          <a:cs typeface="ＭＳ Ｐゴシック" pitchFamily="-60" charset="-128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rbel" pitchFamily="-60" charset="0"/>
          <a:ea typeface="ＭＳ Ｐゴシック" pitchFamily="-60" charset="-128"/>
          <a:cs typeface="ＭＳ Ｐゴシック" pitchFamily="-60" charset="-128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rbel" pitchFamily="-60" charset="0"/>
          <a:ea typeface="ＭＳ Ｐゴシック" pitchFamily="-60" charset="-128"/>
          <a:cs typeface="ＭＳ Ｐゴシック" pitchFamily="-60" charset="-128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chemeClr val="accent1"/>
        </a:buClr>
        <a:buFont typeface="Arial" pitchFamily="-60" charset="0"/>
        <a:buChar char="•"/>
        <a:defRPr sz="2800" kern="1200">
          <a:solidFill>
            <a:schemeClr val="tx1"/>
          </a:solidFill>
          <a:latin typeface="Corbel" pitchFamily="-60" charset="0"/>
          <a:ea typeface="ＭＳ Ｐゴシック" pitchFamily="-60" charset="-128"/>
          <a:cs typeface="ＭＳ Ｐゴシック" pitchFamily="-60" charset="-128"/>
        </a:defRPr>
      </a:lvl1pPr>
      <a:lvl2pPr marL="6477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Clr>
          <a:schemeClr val="accent1"/>
        </a:buClr>
        <a:buFont typeface="Arial" pitchFamily="-60" charset="0"/>
        <a:buChar char="•"/>
        <a:defRPr sz="2400" kern="1200">
          <a:solidFill>
            <a:schemeClr val="tx1"/>
          </a:solidFill>
          <a:latin typeface="Corbel" pitchFamily="-60" charset="0"/>
          <a:ea typeface="ＭＳ Ｐゴシック" pitchFamily="-60" charset="-128"/>
          <a:cs typeface="+mn-cs"/>
        </a:defRPr>
      </a:lvl2pPr>
      <a:lvl3pPr marL="1066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Clr>
          <a:schemeClr val="accent1"/>
        </a:buClr>
        <a:buFont typeface="Arial" pitchFamily="-60" charset="0"/>
        <a:buChar char="•"/>
        <a:defRPr sz="2200" kern="1200">
          <a:solidFill>
            <a:schemeClr val="tx1"/>
          </a:solidFill>
          <a:latin typeface="Corbel" pitchFamily="-60" charset="0"/>
          <a:ea typeface="ＭＳ Ｐゴシック" pitchFamily="-60" charset="-128"/>
          <a:cs typeface="+mn-cs"/>
        </a:defRPr>
      </a:lvl3pPr>
      <a:lvl4pPr marL="14859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Clr>
          <a:schemeClr val="accent1"/>
        </a:buClr>
        <a:buFont typeface="Arial" pitchFamily="-60" charset="0"/>
        <a:buChar char="•"/>
        <a:defRPr sz="2000" kern="1200">
          <a:solidFill>
            <a:schemeClr val="tx1"/>
          </a:solidFill>
          <a:latin typeface="Corbel" pitchFamily="-60" charset="0"/>
          <a:ea typeface="ＭＳ Ｐゴシック" pitchFamily="-60" charset="-128"/>
          <a:cs typeface="+mn-cs"/>
        </a:defRPr>
      </a:lvl4pPr>
      <a:lvl5pPr marL="1905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Clr>
          <a:schemeClr val="accent1"/>
        </a:buClr>
        <a:buFont typeface="Arial" pitchFamily="-60" charset="0"/>
        <a:buChar char="•"/>
        <a:defRPr kern="1200">
          <a:solidFill>
            <a:schemeClr val="tx1"/>
          </a:solidFill>
          <a:latin typeface="Corbel" pitchFamily="-60" charset="0"/>
          <a:ea typeface="ＭＳ Ｐゴシック" pitchFamily="-60" charset="-128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4" Type="http://schemas.openxmlformats.org/officeDocument/2006/relationships/diagramQuickStyle" Target="../diagrams/quickStyle1.xml"/><Relationship Id="rId5" Type="http://schemas.openxmlformats.org/officeDocument/2006/relationships/diagramColors" Target="../diagrams/colors1.xml"/><Relationship Id="rId6" Type="http://schemas.microsoft.com/office/2007/relationships/diagramDrawing" Target="../diagrams/drawing1.xml"/><Relationship Id="rId1" Type="http://schemas.openxmlformats.org/officeDocument/2006/relationships/slideLayout" Target="../slideLayouts/slideLayout3.xml"/><Relationship Id="rId2" Type="http://schemas.openxmlformats.org/officeDocument/2006/relationships/diagramData" Target="../diagrams/data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1.png"/><Relationship Id="rId3" Type="http://schemas.openxmlformats.org/officeDocument/2006/relationships/image" Target="../media/image12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3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4" Type="http://schemas.openxmlformats.org/officeDocument/2006/relationships/image" Target="../media/image16.png"/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4" Type="http://schemas.openxmlformats.org/officeDocument/2006/relationships/image" Target="../media/image19.jpeg"/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7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4" Type="http://schemas.openxmlformats.org/officeDocument/2006/relationships/image" Target="../media/image22.jpeg"/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20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23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24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25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6.jpeg"/><Relationship Id="rId3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Placeholder 1026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Development update</a:t>
            </a:r>
            <a:endParaRPr lang="en-US" dirty="0"/>
          </a:p>
        </p:txBody>
      </p:sp>
      <p:sp>
        <p:nvSpPr>
          <p:cNvPr id="16386" name="Placeholder 1027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Paul Mahony, Countryscape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Placeholder 10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 smtClean="0">
                <a:latin typeface="Corbel" pitchFamily="-60" charset="0"/>
              </a:rPr>
              <a:t>How does it work?</a:t>
            </a:r>
            <a:endParaRPr lang="en-US" sz="4400" dirty="0">
              <a:latin typeface="Corbel" pitchFamily="-60" charset="0"/>
            </a:endParaRPr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3102175336"/>
              </p:ext>
            </p:extLst>
          </p:nvPr>
        </p:nvGraphicFramePr>
        <p:xfrm>
          <a:off x="139700" y="1799253"/>
          <a:ext cx="8864600" cy="16140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Placeholder 1027"/>
          <p:cNvSpPr txBox="1">
            <a:spLocks/>
          </p:cNvSpPr>
          <p:nvPr/>
        </p:nvSpPr>
        <p:spPr bwMode="auto">
          <a:xfrm>
            <a:off x="358775" y="3400060"/>
            <a:ext cx="8421688" cy="2579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90000" rIns="91440" bIns="90000" numCol="1" anchor="t" anchorCtr="0" compatLnSpc="1">
            <a:prstTxWarp prst="textNoShape">
              <a:avLst/>
            </a:prstTxWarp>
            <a:norm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Arial" pitchFamily="-60" charset="0"/>
              <a:buChar char="•"/>
              <a:defRPr sz="2400" kern="1200">
                <a:solidFill>
                  <a:schemeClr val="tx1"/>
                </a:solidFill>
                <a:latin typeface="Corbel" panose="020B0503020204020204" pitchFamily="34" charset="0"/>
                <a:ea typeface="ＭＳ Ｐゴシック" pitchFamily="-60" charset="-128"/>
                <a:cs typeface="ＭＳ Ｐゴシック" pitchFamily="-60" charset="-128"/>
              </a:defRPr>
            </a:lvl1pPr>
            <a:lvl2pPr marL="6477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>
                <a:schemeClr val="accent1"/>
              </a:buClr>
              <a:buFont typeface="Arial" pitchFamily="-60" charset="0"/>
              <a:buChar char="•"/>
              <a:defRPr sz="2400" kern="1200">
                <a:solidFill>
                  <a:schemeClr val="tx1"/>
                </a:solidFill>
                <a:latin typeface="Corbel" panose="020B0503020204020204" pitchFamily="34" charset="0"/>
                <a:ea typeface="ＭＳ Ｐゴシック" pitchFamily="-60" charset="-128"/>
                <a:cs typeface="+mn-cs"/>
              </a:defRPr>
            </a:lvl2pPr>
            <a:lvl3pPr marL="1066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>
                <a:schemeClr val="accent1"/>
              </a:buClr>
              <a:buFont typeface="Arial" pitchFamily="-60" charset="0"/>
              <a:buChar char="•"/>
              <a:defRPr sz="2400" kern="1200">
                <a:solidFill>
                  <a:schemeClr val="tx1"/>
                </a:solidFill>
                <a:latin typeface="Corbel" panose="020B0503020204020204" pitchFamily="34" charset="0"/>
                <a:ea typeface="ＭＳ Ｐゴシック" pitchFamily="-60" charset="-128"/>
                <a:cs typeface="+mn-cs"/>
              </a:defRPr>
            </a:lvl3pPr>
            <a:lvl4pPr marL="14859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>
                <a:schemeClr val="accent1"/>
              </a:buClr>
              <a:buFont typeface="Arial" pitchFamily="-60" charset="0"/>
              <a:buChar char="•"/>
              <a:defRPr sz="2400" kern="1200">
                <a:solidFill>
                  <a:schemeClr val="tx1"/>
                </a:solidFill>
                <a:latin typeface="Corbel" panose="020B0503020204020204" pitchFamily="34" charset="0"/>
                <a:ea typeface="ＭＳ Ｐゴシック" pitchFamily="-60" charset="-128"/>
                <a:cs typeface="+mn-cs"/>
              </a:defRPr>
            </a:lvl4pPr>
            <a:lvl5pPr marL="1905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>
                <a:schemeClr val="accent1"/>
              </a:buClr>
              <a:buFont typeface="Arial" pitchFamily="-60" charset="0"/>
              <a:buChar char="•"/>
              <a:defRPr sz="2400" kern="1200">
                <a:solidFill>
                  <a:schemeClr val="tx1"/>
                </a:solidFill>
                <a:latin typeface="Corbel" panose="020B0503020204020204" pitchFamily="34" charset="0"/>
                <a:ea typeface="ＭＳ Ｐゴシック" pitchFamily="-60" charset="-128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b="1" dirty="0" smtClean="0">
                <a:solidFill>
                  <a:srgbClr val="007F82"/>
                </a:solidFill>
                <a:latin typeface="Corbel" pitchFamily="-60" charset="0"/>
              </a:rPr>
              <a:t>Users</a:t>
            </a:r>
            <a:r>
              <a:rPr lang="en-US" sz="2800" dirty="0" smtClean="0">
                <a:latin typeface="Corbel" pitchFamily="-60" charset="0"/>
              </a:rPr>
              <a:t> receive useful information</a:t>
            </a:r>
          </a:p>
          <a:p>
            <a:r>
              <a:rPr lang="en-US" sz="2800" b="1" dirty="0" smtClean="0">
                <a:solidFill>
                  <a:srgbClr val="007F82"/>
                </a:solidFill>
                <a:latin typeface="Corbel" pitchFamily="-60" charset="0"/>
              </a:rPr>
              <a:t>Members</a:t>
            </a:r>
            <a:r>
              <a:rPr lang="en-US" sz="2800" dirty="0" smtClean="0">
                <a:latin typeface="Corbel" pitchFamily="-60" charset="0"/>
              </a:rPr>
              <a:t> receive visibility and new contacts/clients</a:t>
            </a:r>
          </a:p>
          <a:p>
            <a:r>
              <a:rPr lang="en-US" sz="2800" b="1" dirty="0" smtClean="0">
                <a:solidFill>
                  <a:srgbClr val="007F82"/>
                </a:solidFill>
                <a:latin typeface="Corbel" pitchFamily="-60" charset="0"/>
              </a:rPr>
              <a:t>Oppla</a:t>
            </a:r>
            <a:r>
              <a:rPr lang="en-US" sz="2800" dirty="0" smtClean="0">
                <a:latin typeface="Corbel" pitchFamily="-60" charset="0"/>
              </a:rPr>
              <a:t> receives publicity… plus potential for revenue?</a:t>
            </a:r>
            <a:endParaRPr lang="en-US" sz="2800" dirty="0">
              <a:latin typeface="Corbel" pitchFamily="-60" charset="0"/>
            </a:endParaRPr>
          </a:p>
          <a:p>
            <a:endParaRPr lang="en-US" sz="2800" dirty="0" smtClean="0">
              <a:latin typeface="Corbel" pitchFamily="-6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200670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Placeholder 10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Community</a:t>
            </a:r>
            <a:endParaRPr lang="en-US" dirty="0"/>
          </a:p>
        </p:txBody>
      </p:sp>
      <p:sp>
        <p:nvSpPr>
          <p:cNvPr id="18434" name="Placeholder 1027"/>
          <p:cNvSpPr>
            <a:spLocks noGrp="1"/>
          </p:cNvSpPr>
          <p:nvPr>
            <p:ph type="body" sz="half" idx="1"/>
          </p:nvPr>
        </p:nvSpPr>
        <p:spPr>
          <a:xfrm>
            <a:off x="358775" y="1708150"/>
            <a:ext cx="4133850" cy="4138613"/>
          </a:xfrm>
        </p:spPr>
        <p:txBody>
          <a:bodyPr/>
          <a:lstStyle/>
          <a:p>
            <a:r>
              <a:rPr lang="en-US" sz="2400" dirty="0" smtClean="0"/>
              <a:t>Platform for networking, collaborating and sharing</a:t>
            </a:r>
          </a:p>
          <a:p>
            <a:r>
              <a:rPr lang="en-US" sz="2400" dirty="0" smtClean="0"/>
              <a:t>Interdisciplinary, cross-sectoral and transnational</a:t>
            </a:r>
          </a:p>
          <a:p>
            <a:r>
              <a:rPr lang="en-US" sz="2400" dirty="0" smtClean="0"/>
              <a:t>Opportunity to join a growing community at the cutting-edge of research</a:t>
            </a:r>
          </a:p>
          <a:p>
            <a:r>
              <a:rPr lang="en-US" sz="2400" dirty="0" smtClean="0"/>
              <a:t>Workshops, training courses and other face-to-face events</a:t>
            </a:r>
            <a:endParaRPr lang="en-US" sz="2400" dirty="0"/>
          </a:p>
        </p:txBody>
      </p:sp>
      <p:pic>
        <p:nvPicPr>
          <p:cNvPr id="2" name="Picture 1" descr="Community.pn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04821" y="1693487"/>
            <a:ext cx="1664552" cy="4196361"/>
          </a:xfrm>
          <a:prstGeom prst="rect">
            <a:avLst/>
          </a:prstGeom>
        </p:spPr>
      </p:pic>
      <p:pic>
        <p:nvPicPr>
          <p:cNvPr id="3" name="Picture 2" descr="twitter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99367" y="1705939"/>
            <a:ext cx="2489486" cy="418391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Placeholder 10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 smtClean="0">
                <a:latin typeface="Corbel" pitchFamily="-60" charset="0"/>
              </a:rPr>
              <a:t>Audiences</a:t>
            </a:r>
            <a:endParaRPr lang="en-US" sz="4400" dirty="0">
              <a:latin typeface="Corbel" pitchFamily="-60" charset="0"/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00063261"/>
              </p:ext>
            </p:extLst>
          </p:nvPr>
        </p:nvGraphicFramePr>
        <p:xfrm>
          <a:off x="348638" y="1842388"/>
          <a:ext cx="8454504" cy="367862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18168"/>
                <a:gridCol w="2818168"/>
                <a:gridCol w="2818168"/>
              </a:tblGrid>
              <a:tr h="478224">
                <a:tc>
                  <a:txBody>
                    <a:bodyPr/>
                    <a:lstStyle/>
                    <a:p>
                      <a:r>
                        <a:rPr lang="en-US" dirty="0" smtClean="0"/>
                        <a:t>SEGMENT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EXAMPLES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TRIGGERS</a:t>
                      </a:r>
                      <a:endParaRPr lang="en-US" dirty="0"/>
                    </a:p>
                  </a:txBody>
                  <a:tcPr/>
                </a:tc>
              </a:tr>
              <a:tr h="478224">
                <a:tc>
                  <a:txBody>
                    <a:bodyPr/>
                    <a:lstStyle/>
                    <a:p>
                      <a:r>
                        <a:rPr lang="en-US" b="1" dirty="0" smtClean="0"/>
                        <a:t>PRACTITIONERS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Land managers, NGOS, utility companies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Efficiencies,</a:t>
                      </a:r>
                      <a:r>
                        <a:rPr lang="en-US" baseline="0" dirty="0" smtClean="0"/>
                        <a:t> knowledge share, cutting edge</a:t>
                      </a:r>
                      <a:endParaRPr lang="en-US" dirty="0"/>
                    </a:p>
                  </a:txBody>
                  <a:tcPr/>
                </a:tc>
              </a:tr>
              <a:tr h="478224">
                <a:tc>
                  <a:txBody>
                    <a:bodyPr/>
                    <a:lstStyle/>
                    <a:p>
                      <a:r>
                        <a:rPr lang="en-US" b="1" dirty="0" smtClean="0"/>
                        <a:t>CREATORS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Academic institutions, consultancies,</a:t>
                      </a:r>
                      <a:r>
                        <a:rPr lang="en-US" baseline="0" dirty="0" smtClean="0"/>
                        <a:t> EU projects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Impact, marketplace,</a:t>
                      </a:r>
                      <a:r>
                        <a:rPr lang="en-US" baseline="0" dirty="0" smtClean="0"/>
                        <a:t> profile</a:t>
                      </a:r>
                      <a:endParaRPr lang="en-US" dirty="0"/>
                    </a:p>
                  </a:txBody>
                  <a:tcPr/>
                </a:tc>
              </a:tr>
              <a:tr h="478224">
                <a:tc>
                  <a:txBody>
                    <a:bodyPr/>
                    <a:lstStyle/>
                    <a:p>
                      <a:r>
                        <a:rPr lang="en-US" b="1" dirty="0" smtClean="0"/>
                        <a:t>DECISION-MAKERS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Policymakers,</a:t>
                      </a:r>
                      <a:r>
                        <a:rPr lang="en-US" baseline="0" dirty="0" smtClean="0"/>
                        <a:t> asset/finance managers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Reliability and assurance, access to expertise</a:t>
                      </a:r>
                      <a:endParaRPr lang="en-US" dirty="0"/>
                    </a:p>
                  </a:txBody>
                  <a:tcPr/>
                </a:tc>
              </a:tr>
              <a:tr h="478224">
                <a:tc>
                  <a:txBody>
                    <a:bodyPr/>
                    <a:lstStyle/>
                    <a:p>
                      <a:r>
                        <a:rPr lang="en-US" b="1" dirty="0" smtClean="0"/>
                        <a:t>NEWCOMERS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Other sectors (e.g. health), private enterprise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Accessibility, practicality, risk reduction</a:t>
                      </a:r>
                      <a:endParaRPr lang="en-US" dirty="0"/>
                    </a:p>
                  </a:txBody>
                  <a:tcPr/>
                </a:tc>
              </a:tr>
              <a:tr h="478224">
                <a:tc>
                  <a:txBody>
                    <a:bodyPr/>
                    <a:lstStyle/>
                    <a:p>
                      <a:r>
                        <a:rPr lang="en-US" b="1" dirty="0" smtClean="0"/>
                        <a:t>SPONSORS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Donors</a:t>
                      </a:r>
                      <a:r>
                        <a:rPr lang="en-US" baseline="0" dirty="0" smtClean="0"/>
                        <a:t> and investors, government, partners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“A big idea”, opportunity to influence, kudos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123538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Placeholder 10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>
                <a:latin typeface="Corbel" pitchFamily="-60" charset="0"/>
              </a:rPr>
              <a:t>V</a:t>
            </a:r>
            <a:r>
              <a:rPr lang="en-US" sz="4400" dirty="0" smtClean="0">
                <a:latin typeface="Corbel" pitchFamily="-60" charset="0"/>
              </a:rPr>
              <a:t>ision</a:t>
            </a:r>
            <a:endParaRPr lang="en-US" sz="4400" dirty="0">
              <a:latin typeface="Corbel" pitchFamily="-60" charset="0"/>
            </a:endParaRPr>
          </a:p>
        </p:txBody>
      </p:sp>
      <p:sp>
        <p:nvSpPr>
          <p:cNvPr id="17410" name="Placeholder 1027"/>
          <p:cNvSpPr>
            <a:spLocks noGrp="1"/>
          </p:cNvSpPr>
          <p:nvPr>
            <p:ph type="body" idx="1"/>
          </p:nvPr>
        </p:nvSpPr>
        <p:spPr>
          <a:xfrm>
            <a:off x="358775" y="1755749"/>
            <a:ext cx="8421688" cy="2490422"/>
          </a:xfrm>
        </p:spPr>
        <p:txBody>
          <a:bodyPr>
            <a:normAutofit/>
          </a:bodyPr>
          <a:lstStyle/>
          <a:p>
            <a:r>
              <a:rPr lang="en-US" sz="2800" dirty="0" smtClean="0">
                <a:latin typeface="Corbel" pitchFamily="-60" charset="0"/>
              </a:rPr>
              <a:t>Establish </a:t>
            </a:r>
            <a:r>
              <a:rPr lang="en-US" sz="2800" dirty="0">
                <a:latin typeface="Corbel" pitchFamily="-60" charset="0"/>
              </a:rPr>
              <a:t>Oppla as the leading </a:t>
            </a:r>
            <a:r>
              <a:rPr lang="en-US" sz="2800" dirty="0" smtClean="0">
                <a:latin typeface="Corbel" pitchFamily="-60" charset="0"/>
              </a:rPr>
              <a:t>EU platform for </a:t>
            </a:r>
            <a:r>
              <a:rPr lang="en-US" sz="2800" dirty="0">
                <a:latin typeface="Corbel" pitchFamily="-60" charset="0"/>
              </a:rPr>
              <a:t>sharing knowledge, products and </a:t>
            </a:r>
            <a:r>
              <a:rPr lang="en-US" sz="2800" dirty="0" smtClean="0">
                <a:latin typeface="Corbel" pitchFamily="-60" charset="0"/>
              </a:rPr>
              <a:t>services relating to ES/NC</a:t>
            </a:r>
          </a:p>
          <a:p>
            <a:r>
              <a:rPr lang="en-US" sz="2800" dirty="0" smtClean="0">
                <a:latin typeface="Corbel" pitchFamily="-60" charset="0"/>
              </a:rPr>
              <a:t>Attract a community </a:t>
            </a:r>
            <a:r>
              <a:rPr lang="en-US" sz="2800" dirty="0">
                <a:latin typeface="Corbel" pitchFamily="-60" charset="0"/>
              </a:rPr>
              <a:t>of </a:t>
            </a:r>
            <a:r>
              <a:rPr lang="en-US" sz="2800" dirty="0" smtClean="0">
                <a:latin typeface="Corbel" pitchFamily="-60" charset="0"/>
              </a:rPr>
              <a:t>users from different sectors</a:t>
            </a:r>
          </a:p>
          <a:p>
            <a:r>
              <a:rPr lang="en-US" sz="2800" dirty="0" smtClean="0">
                <a:latin typeface="Corbel" pitchFamily="-60" charset="0"/>
              </a:rPr>
              <a:t>Generate </a:t>
            </a:r>
            <a:r>
              <a:rPr lang="en-US" sz="2800" dirty="0">
                <a:latin typeface="Corbel" pitchFamily="-60" charset="0"/>
              </a:rPr>
              <a:t>sufficient financial and political interest to ensure </a:t>
            </a:r>
            <a:r>
              <a:rPr lang="en-US" sz="2800" dirty="0" smtClean="0">
                <a:latin typeface="Corbel" pitchFamily="-60" charset="0"/>
              </a:rPr>
              <a:t>long-term sustainability</a:t>
            </a:r>
          </a:p>
        </p:txBody>
      </p:sp>
      <p:pic>
        <p:nvPicPr>
          <p:cNvPr id="3" name="Picture 2" descr="VISION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311296"/>
            <a:ext cx="9144000" cy="17691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23526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0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Placeholder 10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 smtClean="0">
                <a:latin typeface="Corbel" pitchFamily="-60" charset="0"/>
              </a:rPr>
              <a:t>Where are we now?</a:t>
            </a:r>
            <a:endParaRPr lang="en-US" sz="4400" dirty="0">
              <a:latin typeface="Corbel" pitchFamily="-60" charset="0"/>
            </a:endParaRPr>
          </a:p>
        </p:txBody>
      </p:sp>
      <p:sp>
        <p:nvSpPr>
          <p:cNvPr id="17410" name="Placeholder 1027"/>
          <p:cNvSpPr>
            <a:spLocks noGrp="1"/>
          </p:cNvSpPr>
          <p:nvPr>
            <p:ph type="body" idx="1"/>
          </p:nvPr>
        </p:nvSpPr>
        <p:spPr>
          <a:xfrm>
            <a:off x="358775" y="1830460"/>
            <a:ext cx="8421688" cy="2453065"/>
          </a:xfrm>
        </p:spPr>
        <p:txBody>
          <a:bodyPr>
            <a:normAutofit/>
          </a:bodyPr>
          <a:lstStyle/>
          <a:p>
            <a:r>
              <a:rPr lang="en-US" sz="2800" dirty="0" smtClean="0">
                <a:latin typeface="Corbel" pitchFamily="-60" charset="0"/>
              </a:rPr>
              <a:t>Oppla prototype in development</a:t>
            </a:r>
            <a:endParaRPr lang="en-US" sz="2000" dirty="0" smtClean="0">
              <a:latin typeface="Corbel" pitchFamily="-60" charset="0"/>
            </a:endParaRPr>
          </a:p>
          <a:p>
            <a:r>
              <a:rPr lang="en-US" sz="2800" dirty="0" smtClean="0">
                <a:latin typeface="Corbel" pitchFamily="-60" charset="0"/>
              </a:rPr>
              <a:t>Promotional </a:t>
            </a:r>
            <a:r>
              <a:rPr lang="en-US" sz="2800" dirty="0">
                <a:latin typeface="Corbel" pitchFamily="-60" charset="0"/>
              </a:rPr>
              <a:t>campaign and community-</a:t>
            </a:r>
            <a:r>
              <a:rPr lang="en-US" sz="2800" dirty="0" smtClean="0">
                <a:latin typeface="Corbel" pitchFamily="-60" charset="0"/>
              </a:rPr>
              <a:t>building</a:t>
            </a:r>
          </a:p>
          <a:p>
            <a:r>
              <a:rPr lang="en-US" sz="2800" dirty="0">
                <a:latin typeface="Corbel" pitchFamily="-60" charset="0"/>
              </a:rPr>
              <a:t>Business plan and legal </a:t>
            </a:r>
            <a:r>
              <a:rPr lang="en-US" sz="2800" dirty="0" smtClean="0">
                <a:latin typeface="Corbel" pitchFamily="-60" charset="0"/>
              </a:rPr>
              <a:t>entity</a:t>
            </a:r>
          </a:p>
          <a:p>
            <a:r>
              <a:rPr lang="en-US" sz="2800" i="1" dirty="0" smtClean="0">
                <a:latin typeface="Corbel" pitchFamily="-60" charset="0"/>
              </a:rPr>
              <a:t>Ask </a:t>
            </a:r>
            <a:r>
              <a:rPr lang="en-US" sz="2800" i="1" dirty="0">
                <a:latin typeface="Corbel" pitchFamily="-60" charset="0"/>
              </a:rPr>
              <a:t>Oppla </a:t>
            </a:r>
            <a:r>
              <a:rPr lang="en-US" sz="2800" dirty="0">
                <a:latin typeface="Corbel" pitchFamily="-60" charset="0"/>
              </a:rPr>
              <a:t>service launching </a:t>
            </a:r>
            <a:r>
              <a:rPr lang="en-US" sz="2800" dirty="0" smtClean="0">
                <a:latin typeface="Corbel" pitchFamily="-60" charset="0"/>
              </a:rPr>
              <a:t>soon…</a:t>
            </a:r>
          </a:p>
          <a:p>
            <a:pPr marL="0" indent="0">
              <a:buNone/>
            </a:pPr>
            <a:endParaRPr lang="en-US" sz="2800" dirty="0" smtClean="0">
              <a:latin typeface="Corbel" pitchFamily="-60" charset="0"/>
            </a:endParaRPr>
          </a:p>
        </p:txBody>
      </p:sp>
      <p:pic>
        <p:nvPicPr>
          <p:cNvPr id="2" name="Picture 1" descr="asas.pn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09003" y="4462328"/>
            <a:ext cx="1564666" cy="1584286"/>
          </a:xfrm>
          <a:prstGeom prst="rect">
            <a:avLst/>
          </a:prstGeom>
        </p:spPr>
      </p:pic>
      <p:pic>
        <p:nvPicPr>
          <p:cNvPr id="4" name="Picture 3" descr="1111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53627" y="4517425"/>
            <a:ext cx="1161605" cy="1160310"/>
          </a:xfrm>
          <a:prstGeom prst="rect">
            <a:avLst/>
          </a:prstGeom>
        </p:spPr>
      </p:pic>
      <p:pic>
        <p:nvPicPr>
          <p:cNvPr id="5" name="Picture 4" descr="sdDadA.pn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17252" y="4531161"/>
            <a:ext cx="1153588" cy="11456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25123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0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Placeholder 10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 smtClean="0">
                <a:latin typeface="Corbel" pitchFamily="-60" charset="0"/>
              </a:rPr>
              <a:t>Prototype </a:t>
            </a:r>
            <a:r>
              <a:rPr lang="en-US" sz="2400" dirty="0" smtClean="0">
                <a:latin typeface="Corbel" pitchFamily="-60" charset="0"/>
              </a:rPr>
              <a:t>(Beta launch 03.16)</a:t>
            </a:r>
            <a:endParaRPr lang="en-US" sz="2400" dirty="0">
              <a:latin typeface="Corbel" pitchFamily="-60" charset="0"/>
            </a:endParaRPr>
          </a:p>
        </p:txBody>
      </p:sp>
      <p:pic>
        <p:nvPicPr>
          <p:cNvPr id="2" name="Picture 1" descr="1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6995" y="1527214"/>
            <a:ext cx="2077107" cy="4492348"/>
          </a:xfrm>
          <a:prstGeom prst="rect">
            <a:avLst/>
          </a:prstGeom>
        </p:spPr>
      </p:pic>
      <p:pic>
        <p:nvPicPr>
          <p:cNvPr id="3" name="Picture 2" descr="2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899" y="1529310"/>
            <a:ext cx="1180489" cy="4503310"/>
          </a:xfrm>
          <a:prstGeom prst="rect">
            <a:avLst/>
          </a:prstGeom>
        </p:spPr>
      </p:pic>
      <p:pic>
        <p:nvPicPr>
          <p:cNvPr id="4" name="Picture 3" descr="3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88132" y="1529311"/>
            <a:ext cx="1620367" cy="44786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29967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Placeholder 10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 smtClean="0">
                <a:latin typeface="Corbel" pitchFamily="-60" charset="0"/>
              </a:rPr>
              <a:t>Building the community</a:t>
            </a:r>
            <a:endParaRPr lang="en-US" sz="4400" dirty="0">
              <a:latin typeface="Corbel" pitchFamily="-60" charset="0"/>
            </a:endParaRPr>
          </a:p>
        </p:txBody>
      </p:sp>
      <p:sp>
        <p:nvSpPr>
          <p:cNvPr id="17410" name="Placeholder 1027"/>
          <p:cNvSpPr>
            <a:spLocks noGrp="1"/>
          </p:cNvSpPr>
          <p:nvPr>
            <p:ph type="body" idx="1"/>
          </p:nvPr>
        </p:nvSpPr>
        <p:spPr>
          <a:xfrm>
            <a:off x="358775" y="1830459"/>
            <a:ext cx="8421688" cy="1930077"/>
          </a:xfrm>
        </p:spPr>
        <p:txBody>
          <a:bodyPr>
            <a:normAutofit/>
          </a:bodyPr>
          <a:lstStyle/>
          <a:p>
            <a:r>
              <a:rPr lang="en-US" sz="2800" dirty="0" smtClean="0">
                <a:latin typeface="Corbel" pitchFamily="-60" charset="0"/>
              </a:rPr>
              <a:t>Database of prospective members </a:t>
            </a:r>
            <a:r>
              <a:rPr lang="en-US" dirty="0" smtClean="0">
                <a:latin typeface="Corbel" pitchFamily="-60" charset="0"/>
              </a:rPr>
              <a:t>(160+ organisations)</a:t>
            </a:r>
            <a:endParaRPr lang="en-US" dirty="0">
              <a:latin typeface="Corbel" pitchFamily="-60" charset="0"/>
            </a:endParaRPr>
          </a:p>
          <a:p>
            <a:r>
              <a:rPr lang="en-US" sz="2800" dirty="0">
                <a:latin typeface="Corbel" pitchFamily="-60" charset="0"/>
              </a:rPr>
              <a:t>Publicity Pack now </a:t>
            </a:r>
            <a:r>
              <a:rPr lang="en-US" sz="2800" dirty="0" smtClean="0">
                <a:latin typeface="Corbel" pitchFamily="-60" charset="0"/>
              </a:rPr>
              <a:t>available</a:t>
            </a:r>
          </a:p>
          <a:p>
            <a:r>
              <a:rPr lang="en-US" sz="2800" dirty="0" smtClean="0">
                <a:latin typeface="Corbel" pitchFamily="-60" charset="0"/>
              </a:rPr>
              <a:t>Promotional video in production</a:t>
            </a:r>
          </a:p>
        </p:txBody>
      </p:sp>
      <p:pic>
        <p:nvPicPr>
          <p:cNvPr id="2" name="Picture 1" descr="Logo Usage Guidelines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9430" y="4096526"/>
            <a:ext cx="2664587" cy="1884819"/>
          </a:xfrm>
          <a:prstGeom prst="rect">
            <a:avLst/>
          </a:prstGeom>
        </p:spPr>
      </p:pic>
      <p:pic>
        <p:nvPicPr>
          <p:cNvPr id="3" name="Picture 2" descr="Oppla-Statement-Image-4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76166" y="4190657"/>
            <a:ext cx="3436697" cy="1724095"/>
          </a:xfrm>
          <a:prstGeom prst="rect">
            <a:avLst/>
          </a:prstGeom>
        </p:spPr>
      </p:pic>
      <p:pic>
        <p:nvPicPr>
          <p:cNvPr id="4" name="Picture 3" descr="Leaflet_A4DL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58697" y="4183909"/>
            <a:ext cx="2449115" cy="17324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47798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0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Placeholder 10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 smtClean="0">
                <a:latin typeface="Corbel" pitchFamily="-60" charset="0"/>
              </a:rPr>
              <a:t>Governance and operations</a:t>
            </a:r>
            <a:endParaRPr lang="en-US" sz="4400" dirty="0">
              <a:latin typeface="Corbel" pitchFamily="-60" charset="0"/>
            </a:endParaRPr>
          </a:p>
        </p:txBody>
      </p:sp>
      <p:sp>
        <p:nvSpPr>
          <p:cNvPr id="17410" name="Placeholder 1027"/>
          <p:cNvSpPr>
            <a:spLocks noGrp="1"/>
          </p:cNvSpPr>
          <p:nvPr>
            <p:ph type="body" idx="1"/>
          </p:nvPr>
        </p:nvSpPr>
        <p:spPr>
          <a:xfrm>
            <a:off x="358775" y="1830459"/>
            <a:ext cx="8421688" cy="3831897"/>
          </a:xfrm>
        </p:spPr>
        <p:txBody>
          <a:bodyPr>
            <a:normAutofit/>
          </a:bodyPr>
          <a:lstStyle/>
          <a:p>
            <a:r>
              <a:rPr lang="en-US" sz="2800" dirty="0" smtClean="0">
                <a:latin typeface="Corbel" pitchFamily="-60" charset="0"/>
              </a:rPr>
              <a:t>Legal entity</a:t>
            </a:r>
          </a:p>
          <a:p>
            <a:r>
              <a:rPr lang="en-US" sz="2800" dirty="0" smtClean="0">
                <a:latin typeface="Corbel" pitchFamily="-60" charset="0"/>
              </a:rPr>
              <a:t>Protecting IPR, but also welcoming open source</a:t>
            </a:r>
          </a:p>
          <a:p>
            <a:r>
              <a:rPr lang="en-US" sz="2800" dirty="0" smtClean="0">
                <a:latin typeface="Corbel" pitchFamily="-60" charset="0"/>
              </a:rPr>
              <a:t>Revenue streams – freemium model with sponsors</a:t>
            </a:r>
          </a:p>
          <a:p>
            <a:r>
              <a:rPr lang="en-US" sz="2800" dirty="0" smtClean="0">
                <a:latin typeface="Corbel" pitchFamily="-60" charset="0"/>
              </a:rPr>
              <a:t>Collaboration with other platforms</a:t>
            </a:r>
          </a:p>
        </p:txBody>
      </p:sp>
      <p:pic>
        <p:nvPicPr>
          <p:cNvPr id="2" name="Picture 1" descr="shutterstock_215835526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141930"/>
            <a:ext cx="9144000" cy="30949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50084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0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Placeholder 10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 smtClean="0">
                <a:latin typeface="Corbel" pitchFamily="-60" charset="0"/>
              </a:rPr>
              <a:t>Timeline</a:t>
            </a:r>
            <a:endParaRPr lang="en-US" sz="4400" dirty="0">
              <a:latin typeface="Corbel" pitchFamily="-60" charset="0"/>
            </a:endParaRPr>
          </a:p>
        </p:txBody>
      </p:sp>
      <p:sp>
        <p:nvSpPr>
          <p:cNvPr id="17410" name="Placeholder 1027"/>
          <p:cNvSpPr>
            <a:spLocks noGrp="1"/>
          </p:cNvSpPr>
          <p:nvPr>
            <p:ph type="body" idx="1"/>
          </p:nvPr>
        </p:nvSpPr>
        <p:spPr>
          <a:xfrm>
            <a:off x="358775" y="1830459"/>
            <a:ext cx="8421688" cy="2204631"/>
          </a:xfrm>
        </p:spPr>
        <p:txBody>
          <a:bodyPr>
            <a:normAutofit/>
          </a:bodyPr>
          <a:lstStyle/>
          <a:p>
            <a:r>
              <a:rPr lang="en-US" sz="2800" dirty="0" smtClean="0">
                <a:latin typeface="Corbel" pitchFamily="-60" charset="0"/>
              </a:rPr>
              <a:t>Ask Oppla </a:t>
            </a:r>
            <a:r>
              <a:rPr lang="en-US" sz="2200" dirty="0" smtClean="0">
                <a:latin typeface="Corbel" pitchFamily="-60" charset="0"/>
              </a:rPr>
              <a:t>(public Beta launch):	</a:t>
            </a:r>
            <a:r>
              <a:rPr lang="en-US" sz="2800" dirty="0" smtClean="0">
                <a:latin typeface="Corbel" pitchFamily="-60" charset="0"/>
              </a:rPr>
              <a:t>November 2015</a:t>
            </a:r>
          </a:p>
          <a:p>
            <a:r>
              <a:rPr lang="en-US" sz="2800" dirty="0" smtClean="0">
                <a:latin typeface="Corbel" pitchFamily="-60" charset="0"/>
              </a:rPr>
              <a:t>Oppla </a:t>
            </a:r>
            <a:r>
              <a:rPr lang="en-US" sz="2200" dirty="0" smtClean="0">
                <a:latin typeface="Corbel" pitchFamily="-60" charset="0"/>
              </a:rPr>
              <a:t>(private Alpha launch):	</a:t>
            </a:r>
            <a:r>
              <a:rPr lang="en-US" sz="2800" dirty="0" smtClean="0">
                <a:latin typeface="Corbel" pitchFamily="-60" charset="0"/>
              </a:rPr>
              <a:t>March 2016</a:t>
            </a:r>
          </a:p>
          <a:p>
            <a:r>
              <a:rPr lang="en-US" sz="2800" dirty="0" smtClean="0">
                <a:latin typeface="Corbel" pitchFamily="-60" charset="0"/>
              </a:rPr>
              <a:t>Oppla </a:t>
            </a:r>
            <a:r>
              <a:rPr lang="en-US" sz="2200" dirty="0" smtClean="0">
                <a:latin typeface="Corbel" pitchFamily="-60" charset="0"/>
              </a:rPr>
              <a:t>(public Beta launch):</a:t>
            </a:r>
            <a:r>
              <a:rPr lang="en-US" sz="2800" dirty="0">
                <a:latin typeface="Corbel" pitchFamily="-60" charset="0"/>
              </a:rPr>
              <a:t>	</a:t>
            </a:r>
            <a:r>
              <a:rPr lang="en-US" sz="2800" dirty="0" smtClean="0">
                <a:latin typeface="Corbel" pitchFamily="-60" charset="0"/>
              </a:rPr>
              <a:t>	September 2016</a:t>
            </a:r>
          </a:p>
          <a:p>
            <a:r>
              <a:rPr lang="en-US" sz="2800" dirty="0" smtClean="0">
                <a:latin typeface="Corbel" pitchFamily="-60" charset="0"/>
              </a:rPr>
              <a:t>Oppla full launch:		2017…!</a:t>
            </a:r>
          </a:p>
        </p:txBody>
      </p:sp>
      <p:pic>
        <p:nvPicPr>
          <p:cNvPr id="3" name="Picture 2" descr="shutterstock_157172465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84800" y="4557274"/>
            <a:ext cx="1377696" cy="14417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22633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0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Placeholder 10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 smtClean="0">
                <a:latin typeface="Corbel" pitchFamily="-60" charset="0"/>
              </a:rPr>
              <a:t>Links</a:t>
            </a:r>
            <a:endParaRPr lang="en-US" sz="4400" dirty="0">
              <a:latin typeface="Corbel" pitchFamily="-60" charset="0"/>
            </a:endParaRPr>
          </a:p>
        </p:txBody>
      </p:sp>
      <p:pic>
        <p:nvPicPr>
          <p:cNvPr id="4" name="Picture 3" descr="Oppla-Contact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78606" y="1972700"/>
            <a:ext cx="6865393" cy="40244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98999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Placeholder 10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 smtClean="0">
                <a:latin typeface="Corbel" pitchFamily="-60" charset="0"/>
              </a:rPr>
              <a:t>What is Oppla?</a:t>
            </a:r>
            <a:endParaRPr lang="en-US" sz="4400" dirty="0">
              <a:latin typeface="Corbel" pitchFamily="-60" charset="0"/>
            </a:endParaRPr>
          </a:p>
        </p:txBody>
      </p:sp>
      <p:sp>
        <p:nvSpPr>
          <p:cNvPr id="17410" name="Placeholder 1027"/>
          <p:cNvSpPr>
            <a:spLocks noGrp="1"/>
          </p:cNvSpPr>
          <p:nvPr>
            <p:ph type="body" idx="1"/>
          </p:nvPr>
        </p:nvSpPr>
        <p:spPr>
          <a:xfrm>
            <a:off x="358775" y="3949530"/>
            <a:ext cx="8421688" cy="2127100"/>
          </a:xfrm>
        </p:spPr>
        <p:txBody>
          <a:bodyPr>
            <a:normAutofit lnSpcReduction="10000"/>
          </a:bodyPr>
          <a:lstStyle/>
          <a:p>
            <a:r>
              <a:rPr lang="en-US" sz="2800" b="1" dirty="0" smtClean="0">
                <a:latin typeface="Corbel" pitchFamily="-60" charset="0"/>
              </a:rPr>
              <a:t>An open platform for collaboration</a:t>
            </a:r>
            <a:r>
              <a:rPr lang="en-US" sz="2800" dirty="0" smtClean="0">
                <a:latin typeface="Corbel" pitchFamily="-60" charset="0"/>
              </a:rPr>
              <a:t> between communities of science, policy and practice</a:t>
            </a:r>
          </a:p>
          <a:p>
            <a:r>
              <a:rPr lang="en-US" sz="2800" b="1" dirty="0" smtClean="0">
                <a:latin typeface="Corbel" pitchFamily="-60" charset="0"/>
              </a:rPr>
              <a:t>A knowledge marketplace </a:t>
            </a:r>
            <a:r>
              <a:rPr lang="en-US" sz="2800" dirty="0" smtClean="0">
                <a:latin typeface="Corbel" pitchFamily="-60" charset="0"/>
              </a:rPr>
              <a:t>where the outputs of research are made accessible to new users – within and </a:t>
            </a:r>
            <a:r>
              <a:rPr lang="en-US" sz="2800" dirty="0">
                <a:latin typeface="Corbel" pitchFamily="-60" charset="0"/>
              </a:rPr>
              <a:t>b</a:t>
            </a:r>
            <a:r>
              <a:rPr lang="en-US" sz="2800" dirty="0" smtClean="0">
                <a:latin typeface="Corbel" pitchFamily="-60" charset="0"/>
              </a:rPr>
              <a:t>eyond the environmental sector</a:t>
            </a:r>
          </a:p>
        </p:txBody>
      </p:sp>
      <p:pic>
        <p:nvPicPr>
          <p:cNvPr id="3" name="Picture 2" descr="1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588682"/>
            <a:ext cx="9144000" cy="227169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0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Placeholder 102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dirty="0" smtClean="0">
                <a:latin typeface="Corbel" pitchFamily="-60" charset="0"/>
              </a:rPr>
              <a:t>Sounds familiar…?</a:t>
            </a:r>
            <a:endParaRPr lang="en-US" sz="4400" dirty="0">
              <a:latin typeface="Corbel" pitchFamily="-60" charset="0"/>
            </a:endParaRPr>
          </a:p>
        </p:txBody>
      </p:sp>
      <p:pic>
        <p:nvPicPr>
          <p:cNvPr id="2" name="Picture 1" descr="Screen Shot 2015-10-02 at 09.35.21.pn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892890"/>
            <a:ext cx="9144000" cy="49833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31981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Placeholder 10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 smtClean="0">
                <a:latin typeface="Corbel" pitchFamily="-60" charset="0"/>
              </a:rPr>
              <a:t>How is Oppla different?</a:t>
            </a:r>
            <a:endParaRPr lang="en-US" sz="4400" dirty="0">
              <a:latin typeface="Corbel" pitchFamily="-60" charset="0"/>
            </a:endParaRPr>
          </a:p>
        </p:txBody>
      </p:sp>
      <p:sp>
        <p:nvSpPr>
          <p:cNvPr id="17410" name="Placeholder 1027"/>
          <p:cNvSpPr>
            <a:spLocks noGrp="1"/>
          </p:cNvSpPr>
          <p:nvPr>
            <p:ph type="body" idx="1"/>
          </p:nvPr>
        </p:nvSpPr>
        <p:spPr>
          <a:xfrm>
            <a:off x="358775" y="1755749"/>
            <a:ext cx="8421688" cy="1684000"/>
          </a:xfrm>
        </p:spPr>
        <p:txBody>
          <a:bodyPr>
            <a:normAutofit/>
          </a:bodyPr>
          <a:lstStyle/>
          <a:p>
            <a:r>
              <a:rPr lang="en-US" sz="2800" dirty="0" smtClean="0">
                <a:latin typeface="Corbel" pitchFamily="-60" charset="0"/>
              </a:rPr>
              <a:t>Accessible to users from different sectors</a:t>
            </a:r>
          </a:p>
          <a:p>
            <a:r>
              <a:rPr lang="en-US" sz="2800" dirty="0" smtClean="0">
                <a:latin typeface="Corbel" pitchFamily="-60" charset="0"/>
              </a:rPr>
              <a:t>Quality Assurance process reduces uncertainty</a:t>
            </a:r>
          </a:p>
          <a:p>
            <a:r>
              <a:rPr lang="en-US" sz="2800" dirty="0" smtClean="0">
                <a:latin typeface="Corbel" pitchFamily="-60" charset="0"/>
              </a:rPr>
              <a:t>A truly </a:t>
            </a:r>
            <a:r>
              <a:rPr lang="en-US" sz="2800" i="1" dirty="0" smtClean="0">
                <a:latin typeface="Corbel" pitchFamily="-60" charset="0"/>
              </a:rPr>
              <a:t>open platform</a:t>
            </a:r>
            <a:r>
              <a:rPr lang="en-US" sz="2800" dirty="0" smtClean="0">
                <a:latin typeface="Corbel" pitchFamily="-60" charset="0"/>
              </a:rPr>
              <a:t> – open to everyone</a:t>
            </a:r>
            <a:endParaRPr lang="en-US" sz="2800" dirty="0" smtClean="0">
              <a:latin typeface="Corbel" pitchFamily="-60" charset="0"/>
            </a:endParaRPr>
          </a:p>
        </p:txBody>
      </p:sp>
      <p:pic>
        <p:nvPicPr>
          <p:cNvPr id="4" name="Picture 3" descr="GGG.pn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818850"/>
            <a:ext cx="9144000" cy="21402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31981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0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Placeholder 10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 smtClean="0">
                <a:latin typeface="Corbel" pitchFamily="-60" charset="0"/>
              </a:rPr>
              <a:t>What are the benefits?</a:t>
            </a:r>
            <a:endParaRPr lang="en-US" sz="4400" dirty="0">
              <a:latin typeface="Corbel" pitchFamily="-60" charset="0"/>
            </a:endParaRPr>
          </a:p>
        </p:txBody>
      </p:sp>
      <p:sp>
        <p:nvSpPr>
          <p:cNvPr id="17410" name="Placeholder 1027"/>
          <p:cNvSpPr>
            <a:spLocks noGrp="1"/>
          </p:cNvSpPr>
          <p:nvPr>
            <p:ph type="body" idx="1"/>
          </p:nvPr>
        </p:nvSpPr>
        <p:spPr>
          <a:xfrm>
            <a:off x="358775" y="1755749"/>
            <a:ext cx="7115164" cy="413151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</a:rPr>
              <a:t>For new users:</a:t>
            </a:r>
            <a:endParaRPr lang="en-US" sz="2800" b="1" dirty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en-US" dirty="0"/>
              <a:t>Understand what information is most </a:t>
            </a:r>
            <a:r>
              <a:rPr lang="en-US" dirty="0" smtClean="0"/>
              <a:t>relevant/useful</a:t>
            </a:r>
          </a:p>
          <a:p>
            <a:r>
              <a:rPr lang="en-US" dirty="0" smtClean="0"/>
              <a:t>Access </a:t>
            </a:r>
            <a:r>
              <a:rPr lang="en-US" dirty="0"/>
              <a:t>that information as </a:t>
            </a:r>
            <a:r>
              <a:rPr lang="en-US" dirty="0" smtClean="0"/>
              <a:t>easily </a:t>
            </a:r>
            <a:r>
              <a:rPr lang="en-US" dirty="0"/>
              <a:t>as </a:t>
            </a:r>
            <a:r>
              <a:rPr lang="en-US" dirty="0" smtClean="0"/>
              <a:t>possible</a:t>
            </a:r>
          </a:p>
          <a:p>
            <a:pPr marL="0" indent="0">
              <a:buNone/>
            </a:pPr>
            <a:endParaRPr lang="en-US" sz="2800" dirty="0"/>
          </a:p>
          <a:p>
            <a:pPr marL="0" indent="0">
              <a:buNone/>
            </a:pPr>
            <a:r>
              <a:rPr lang="en-US" sz="2800" b="1" dirty="0">
                <a:solidFill>
                  <a:schemeClr val="accent1">
                    <a:lumMod val="75000"/>
                  </a:schemeClr>
                </a:solidFill>
              </a:rPr>
              <a:t>For </a:t>
            </a:r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</a:rPr>
              <a:t>experienced users:</a:t>
            </a:r>
            <a:endParaRPr lang="en-US" sz="2800" b="1" dirty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en-US" dirty="0" smtClean="0"/>
              <a:t>Reach wider audiences and increase impact</a:t>
            </a:r>
            <a:endParaRPr lang="en-US" dirty="0"/>
          </a:p>
          <a:p>
            <a:r>
              <a:rPr lang="en-US" dirty="0" smtClean="0"/>
              <a:t>Find new and emerging markets for your services</a:t>
            </a:r>
            <a:endParaRPr lang="en-US" dirty="0"/>
          </a:p>
          <a:p>
            <a:endParaRPr lang="en-US" sz="2800" dirty="0" smtClean="0">
              <a:latin typeface="Corbel" pitchFamily="-60" charset="0"/>
            </a:endParaRPr>
          </a:p>
        </p:txBody>
      </p:sp>
      <p:pic>
        <p:nvPicPr>
          <p:cNvPr id="2" name="Picture 1" descr="shutterstock_157172531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26723" y="3823414"/>
            <a:ext cx="1385313" cy="1279333"/>
          </a:xfrm>
          <a:prstGeom prst="rect">
            <a:avLst/>
          </a:prstGeom>
        </p:spPr>
      </p:pic>
      <p:pic>
        <p:nvPicPr>
          <p:cNvPr id="3" name="Picture 2" descr="lightbulb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31168" y="1878632"/>
            <a:ext cx="1230927" cy="13398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36032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0" grpId="0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Placeholder 10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 smtClean="0">
                <a:latin typeface="Corbel" pitchFamily="-60" charset="0"/>
              </a:rPr>
              <a:t>Longevity</a:t>
            </a:r>
            <a:endParaRPr lang="en-US" sz="4400" dirty="0">
              <a:latin typeface="Corbel" pitchFamily="-60" charset="0"/>
            </a:endParaRPr>
          </a:p>
        </p:txBody>
      </p:sp>
      <p:pic>
        <p:nvPicPr>
          <p:cNvPr id="5" name="Picture 4" descr="Screen Shot 2015-09-25 at 10.59.45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358570"/>
            <a:ext cx="9144000" cy="44898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94935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Placeholder 10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 smtClean="0">
                <a:latin typeface="Corbel" pitchFamily="-60" charset="0"/>
              </a:rPr>
              <a:t>Online marketplace</a:t>
            </a:r>
            <a:endParaRPr lang="en-US" sz="4400" dirty="0">
              <a:latin typeface="Corbel" pitchFamily="-60" charset="0"/>
            </a:endParaRPr>
          </a:p>
        </p:txBody>
      </p:sp>
      <p:sp>
        <p:nvSpPr>
          <p:cNvPr id="17410" name="Placeholder 1027"/>
          <p:cNvSpPr>
            <a:spLocks noGrp="1"/>
          </p:cNvSpPr>
          <p:nvPr>
            <p:ph type="body" idx="1"/>
          </p:nvPr>
        </p:nvSpPr>
        <p:spPr>
          <a:xfrm>
            <a:off x="358775" y="1830460"/>
            <a:ext cx="8421688" cy="4246170"/>
          </a:xfrm>
        </p:spPr>
        <p:txBody>
          <a:bodyPr>
            <a:normAutofit/>
          </a:bodyPr>
          <a:lstStyle/>
          <a:p>
            <a:r>
              <a:rPr lang="en-US" sz="2800" dirty="0" smtClean="0">
                <a:latin typeface="Corbel" pitchFamily="-60" charset="0"/>
              </a:rPr>
              <a:t>A </a:t>
            </a:r>
            <a:r>
              <a:rPr lang="en-US" sz="2800" b="1" dirty="0" smtClean="0">
                <a:latin typeface="Corbel" pitchFamily="-60" charset="0"/>
              </a:rPr>
              <a:t>marketplace</a:t>
            </a:r>
            <a:r>
              <a:rPr lang="en-US" sz="2800" dirty="0" smtClean="0">
                <a:latin typeface="Corbel" pitchFamily="-60" charset="0"/>
              </a:rPr>
              <a:t> where products and services and can be searched, shared and bought (data, software, consultancy services, guidance, etc)</a:t>
            </a:r>
          </a:p>
          <a:p>
            <a:r>
              <a:rPr lang="en-US" sz="2800" i="1" dirty="0" smtClean="0">
                <a:latin typeface="Corbel" pitchFamily="-60" charset="0"/>
              </a:rPr>
              <a:t>“An eBay of environmental knowledge”</a:t>
            </a:r>
            <a:endParaRPr lang="en-US" sz="2800" dirty="0" smtClean="0">
              <a:latin typeface="Corbel" pitchFamily="-60" charset="0"/>
            </a:endParaRPr>
          </a:p>
        </p:txBody>
      </p:sp>
      <p:pic>
        <p:nvPicPr>
          <p:cNvPr id="2" name="Picture 1" descr="ebay.pn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85227" y="3901337"/>
            <a:ext cx="5358773" cy="21435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2424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0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Placeholder 102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dirty="0" smtClean="0">
                <a:latin typeface="Corbel" pitchFamily="-60" charset="0"/>
              </a:rPr>
              <a:t>An enquiry service: </a:t>
            </a:r>
            <a:r>
              <a:rPr lang="en-US" sz="4400" i="1" dirty="0" smtClean="0">
                <a:latin typeface="Corbel" pitchFamily="-60" charset="0"/>
              </a:rPr>
              <a:t>Ask Oppla</a:t>
            </a:r>
            <a:endParaRPr lang="en-US" sz="4400" i="1" dirty="0">
              <a:latin typeface="Corbel" pitchFamily="-60" charset="0"/>
            </a:endParaRPr>
          </a:p>
        </p:txBody>
      </p:sp>
      <p:pic>
        <p:nvPicPr>
          <p:cNvPr id="4" name="Picture 3" descr="2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78209" y="1576222"/>
            <a:ext cx="4345549" cy="44416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3699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Placeholder 10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 smtClean="0">
                <a:latin typeface="Corbel" pitchFamily="-60" charset="0"/>
              </a:rPr>
              <a:t>Ask Oppla</a:t>
            </a:r>
            <a:endParaRPr lang="en-US" sz="4400" dirty="0">
              <a:latin typeface="Corbel" pitchFamily="-60" charset="0"/>
            </a:endParaRPr>
          </a:p>
        </p:txBody>
      </p:sp>
      <p:sp>
        <p:nvSpPr>
          <p:cNvPr id="17410" name="Placeholder 1027"/>
          <p:cNvSpPr>
            <a:spLocks noGrp="1"/>
          </p:cNvSpPr>
          <p:nvPr>
            <p:ph type="body" idx="1"/>
          </p:nvPr>
        </p:nvSpPr>
        <p:spPr>
          <a:xfrm>
            <a:off x="358775" y="1755748"/>
            <a:ext cx="8421688" cy="4320882"/>
          </a:xfrm>
        </p:spPr>
        <p:txBody>
          <a:bodyPr>
            <a:normAutofit/>
          </a:bodyPr>
          <a:lstStyle/>
          <a:p>
            <a:r>
              <a:rPr lang="en-US" sz="2800" b="1" dirty="0" smtClean="0">
                <a:latin typeface="Corbel" pitchFamily="-60" charset="0"/>
              </a:rPr>
              <a:t>Crowd-sourced enquiry service </a:t>
            </a:r>
            <a:r>
              <a:rPr lang="en-US" sz="2800" dirty="0" smtClean="0">
                <a:latin typeface="Corbel" pitchFamily="-60" charset="0"/>
              </a:rPr>
              <a:t>– the facility to have your questions answered by the Oppla community</a:t>
            </a:r>
          </a:p>
          <a:p>
            <a:r>
              <a:rPr lang="en-US" sz="2800" b="1" dirty="0" smtClean="0">
                <a:latin typeface="Corbel" pitchFamily="-60" charset="0"/>
              </a:rPr>
              <a:t>Short and simple answers </a:t>
            </a:r>
            <a:r>
              <a:rPr lang="en-US" sz="2800" dirty="0">
                <a:latin typeface="Corbel" pitchFamily="-60" charset="0"/>
              </a:rPr>
              <a:t>– s</a:t>
            </a:r>
            <a:r>
              <a:rPr lang="en-US" sz="2800" dirty="0" smtClean="0">
                <a:latin typeface="Corbel" pitchFamily="-60" charset="0"/>
              </a:rPr>
              <a:t>ignposting users to useful advice, tools and techniques</a:t>
            </a:r>
          </a:p>
          <a:p>
            <a:r>
              <a:rPr lang="en-US" sz="2800" b="1" dirty="0" smtClean="0">
                <a:latin typeface="Corbel" pitchFamily="-60" charset="0"/>
              </a:rPr>
              <a:t>Designed for new users </a:t>
            </a:r>
            <a:r>
              <a:rPr lang="en-US" sz="2800" dirty="0" smtClean="0">
                <a:latin typeface="Corbel" pitchFamily="-60" charset="0"/>
              </a:rPr>
              <a:t>– helping people who might not know where to start</a:t>
            </a:r>
          </a:p>
          <a:p>
            <a:endParaRPr lang="en-US" sz="2800" dirty="0">
              <a:latin typeface="Corbel" pitchFamily="-60" charset="0"/>
            </a:endParaRPr>
          </a:p>
          <a:p>
            <a:pPr marL="0" indent="0">
              <a:buNone/>
            </a:pPr>
            <a:r>
              <a:rPr lang="en-US" sz="2800" i="1" dirty="0" smtClean="0">
                <a:solidFill>
                  <a:schemeClr val="accent1">
                    <a:lumMod val="75000"/>
                  </a:schemeClr>
                </a:solidFill>
                <a:latin typeface="Corbel" pitchFamily="-60" charset="0"/>
              </a:rPr>
              <a:t>…Oppla is the library; Ask Oppla is the librarian</a:t>
            </a:r>
          </a:p>
        </p:txBody>
      </p:sp>
    </p:spTree>
    <p:extLst>
      <p:ext uri="{BB962C8B-B14F-4D97-AF65-F5344CB8AC3E}">
        <p14:creationId xmlns:p14="http://schemas.microsoft.com/office/powerpoint/2010/main" val="19209456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0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">
      <a:dk1>
        <a:srgbClr val="6D6E71"/>
      </a:dk1>
      <a:lt1>
        <a:srgbClr val="FFFFFF"/>
      </a:lt1>
      <a:dk2>
        <a:srgbClr val="6D6E71"/>
      </a:dk2>
      <a:lt2>
        <a:srgbClr val="E6E6E6"/>
      </a:lt2>
      <a:accent1>
        <a:srgbClr val="00AAAD"/>
      </a:accent1>
      <a:accent2>
        <a:srgbClr val="00AAAD"/>
      </a:accent2>
      <a:accent3>
        <a:srgbClr val="FFFFFF"/>
      </a:accent3>
      <a:accent4>
        <a:srgbClr val="5C5D5F"/>
      </a:accent4>
      <a:accent5>
        <a:srgbClr val="AAD2D3"/>
      </a:accent5>
      <a:accent6>
        <a:srgbClr val="009A9C"/>
      </a:accent6>
      <a:hlink>
        <a:srgbClr val="6D6E71"/>
      </a:hlink>
      <a:folHlink>
        <a:srgbClr val="00AAAD"/>
      </a:folHlink>
    </a:clrScheme>
    <a:fontScheme name="Office Them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Office Theme 1">
        <a:dk1>
          <a:srgbClr val="6D6E71"/>
        </a:dk1>
        <a:lt1>
          <a:srgbClr val="FFFFFF"/>
        </a:lt1>
        <a:dk2>
          <a:srgbClr val="FFFFFF"/>
        </a:dk2>
        <a:lt2>
          <a:srgbClr val="E6E6E6"/>
        </a:lt2>
        <a:accent1>
          <a:srgbClr val="00AAAD"/>
        </a:accent1>
        <a:accent2>
          <a:srgbClr val="00AAAD"/>
        </a:accent2>
        <a:accent3>
          <a:srgbClr val="FFFFFF"/>
        </a:accent3>
        <a:accent4>
          <a:srgbClr val="5C5D5F"/>
        </a:accent4>
        <a:accent5>
          <a:srgbClr val="AAD2D3"/>
        </a:accent5>
        <a:accent6>
          <a:srgbClr val="009A9C"/>
        </a:accent6>
        <a:hlink>
          <a:srgbClr val="00AAAD"/>
        </a:hlink>
        <a:folHlink>
          <a:srgbClr val="00AAA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414</TotalTime>
  <Words>503</Words>
  <Application>Microsoft Macintosh PowerPoint</Application>
  <PresentationFormat>On-screen Show (4:3)</PresentationFormat>
  <Paragraphs>86</Paragraphs>
  <Slides>19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Office Theme</vt:lpstr>
      <vt:lpstr>Development update</vt:lpstr>
      <vt:lpstr>What is Oppla?</vt:lpstr>
      <vt:lpstr>Sounds familiar…?</vt:lpstr>
      <vt:lpstr>How is Oppla different?</vt:lpstr>
      <vt:lpstr>What are the benefits?</vt:lpstr>
      <vt:lpstr>Longevity</vt:lpstr>
      <vt:lpstr>Online marketplace</vt:lpstr>
      <vt:lpstr>An enquiry service: Ask Oppla</vt:lpstr>
      <vt:lpstr>Ask Oppla</vt:lpstr>
      <vt:lpstr>How does it work?</vt:lpstr>
      <vt:lpstr>Community</vt:lpstr>
      <vt:lpstr>Audiences</vt:lpstr>
      <vt:lpstr>Vision</vt:lpstr>
      <vt:lpstr>Where are we now?</vt:lpstr>
      <vt:lpstr>Prototype (Beta launch 03.16)</vt:lpstr>
      <vt:lpstr>Building the community</vt:lpstr>
      <vt:lpstr>Governance and operations</vt:lpstr>
      <vt:lpstr>Timeline</vt:lpstr>
      <vt:lpstr>Links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Oppla</dc:title>
  <dc:creator>Jonathan Porter</dc:creator>
  <cp:lastModifiedBy>Paul Mahony</cp:lastModifiedBy>
  <cp:revision>359</cp:revision>
  <dcterms:created xsi:type="dcterms:W3CDTF">2014-11-05T12:48:42Z</dcterms:created>
  <dcterms:modified xsi:type="dcterms:W3CDTF">2015-10-28T07:36:29Z</dcterms:modified>
</cp:coreProperties>
</file>