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5" r:id="rId5"/>
    <p:sldId id="259" r:id="rId6"/>
    <p:sldId id="264" r:id="rId7"/>
    <p:sldId id="284" r:id="rId8"/>
    <p:sldId id="285" r:id="rId9"/>
  </p:sldIdLst>
  <p:sldSz cx="9144000" cy="6858000" type="screen4x3"/>
  <p:notesSz cx="9144000" cy="6858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E2C"/>
    <a:srgbClr val="8D9523"/>
    <a:srgbClr val="CF821B"/>
    <a:srgbClr val="A66816"/>
    <a:srgbClr val="D67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05" autoAdjust="0"/>
    <p:restoredTop sz="94660"/>
  </p:normalViewPr>
  <p:slideViewPr>
    <p:cSldViewPr>
      <p:cViewPr>
        <p:scale>
          <a:sx n="81" d="100"/>
          <a:sy n="81" d="100"/>
        </p:scale>
        <p:origin x="-2484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92D34-9380-8148-8270-A80D2E47E353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C31FB-214E-184B-B24E-1A4FFD536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92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755B0-FB78-4D19-96F8-296B3DDC706B}" type="datetimeFigureOut">
              <a:rPr lang="fi-FI" smtClean="0"/>
              <a:pPr/>
              <a:t>3.11.2015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4FDEB-C047-412E-AF08-20F0096B56B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020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itle_f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tsikko 24"/>
          <p:cNvSpPr>
            <a:spLocks noGrp="1"/>
          </p:cNvSpPr>
          <p:nvPr>
            <p:ph type="title" hasCustomPrompt="1"/>
          </p:nvPr>
        </p:nvSpPr>
        <p:spPr>
          <a:xfrm>
            <a:off x="673224" y="2420888"/>
            <a:ext cx="4485184" cy="2939446"/>
          </a:xfrm>
        </p:spPr>
        <p:txBody>
          <a:bodyPr/>
          <a:lstStyle/>
          <a:p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Operationalisation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natural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capital and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ecosystem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services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concepts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real-world</a:t>
            </a:r>
            <a:r>
              <a:rPr lang="fi-FI" sz="360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600" b="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applications</a:t>
            </a:r>
            <a:endParaRPr lang="fi-FI" sz="3600" b="0" kern="1200" baseline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Kuva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7" y="1312893"/>
            <a:ext cx="817113" cy="291374"/>
          </a:xfrm>
          <a:prstGeom prst="rect">
            <a:avLst/>
          </a:prstGeom>
        </p:spPr>
      </p:pic>
      <p:sp>
        <p:nvSpPr>
          <p:cNvPr id="4" name="Tekstin paikkamerkki 3"/>
          <p:cNvSpPr>
            <a:spLocks noGrp="1"/>
          </p:cNvSpPr>
          <p:nvPr>
            <p:ph type="body" sz="quarter" idx="10" hasCustomPrompt="1"/>
          </p:nvPr>
        </p:nvSpPr>
        <p:spPr>
          <a:xfrm>
            <a:off x="684213" y="5517232"/>
            <a:ext cx="4549775" cy="1368945"/>
          </a:xfrm>
        </p:spPr>
        <p:txBody>
          <a:bodyPr>
            <a:noAutofit/>
          </a:bodyPr>
          <a:lstStyle>
            <a:lvl1pPr>
              <a:defRPr sz="2000" baseline="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Lastname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Organization</a:t>
            </a:r>
            <a:br>
              <a:rPr lang="fi-FI" dirty="0" smtClean="0"/>
            </a:br>
            <a:r>
              <a:rPr lang="fi-FI" dirty="0" err="1" smtClean="0"/>
              <a:t>Date</a:t>
            </a:r>
            <a:r>
              <a:rPr lang="fi-FI" dirty="0" smtClean="0"/>
              <a:t> and </a:t>
            </a:r>
            <a:r>
              <a:rPr lang="fi-FI" dirty="0" err="1" smtClean="0"/>
              <a:t>place</a:t>
            </a:r>
            <a:endParaRPr lang="fi-FI" dirty="0"/>
          </a:p>
        </p:txBody>
      </p:sp>
      <p:pic>
        <p:nvPicPr>
          <p:cNvPr id="3" name="Kuva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69541"/>
            <a:ext cx="2783287" cy="153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36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penNESS_olive+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 userDrawn="1"/>
        </p:nvSpPr>
        <p:spPr>
          <a:xfrm>
            <a:off x="0" y="0"/>
            <a:ext cx="9144000" cy="6885577"/>
          </a:xfrm>
          <a:prstGeom prst="rect">
            <a:avLst/>
          </a:prstGeom>
          <a:solidFill>
            <a:srgbClr val="B2B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Kuva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5" y="2921488"/>
            <a:ext cx="5142769" cy="3936512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8011-1075-4813-AB8E-80A23C7813A7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8" name="Otsikon paikkamerkki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9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17" name="Kuva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sp>
        <p:nvSpPr>
          <p:cNvPr id="15" name="Kuvan paikkamerkki 5"/>
          <p:cNvSpPr>
            <a:spLocks noGrp="1"/>
          </p:cNvSpPr>
          <p:nvPr>
            <p:ph type="pic" sz="quarter" idx="16"/>
          </p:nvPr>
        </p:nvSpPr>
        <p:spPr>
          <a:xfrm>
            <a:off x="5724128" y="620689"/>
            <a:ext cx="3023939" cy="5855510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056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87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h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-1" y="0"/>
            <a:ext cx="9143999" cy="6857999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6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A81C-6AD0-46E8-AA2B-60DE01698752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55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66" name="Kuva 6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23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f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6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656D4-0BEA-4022-938F-75ACBF41787F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55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66" name="Kuva 6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3" name="Kuva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161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tre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" y="1102"/>
            <a:ext cx="9141062" cy="6855796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85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1D07-187E-4E66-9145-F4C124942EEC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9" name="Otsikon paikkamerkki 1"/>
          <p:cNvSpPr>
            <a:spLocks noGrp="1"/>
          </p:cNvSpPr>
          <p:nvPr>
            <p:ph type="title"/>
          </p:nvPr>
        </p:nvSpPr>
        <p:spPr>
          <a:xfrm>
            <a:off x="662879" y="1003004"/>
            <a:ext cx="4644721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2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25" name="Kuva 2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4" name="Kuva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8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DAB8-53F5-4453-AC53-78837276248E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2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4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29" name="Kuva 2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1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aho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10" name="Pyöristetty suorakulmio 6"/>
          <p:cNvSpPr/>
          <p:nvPr userDrawn="1"/>
        </p:nvSpPr>
        <p:spPr>
          <a:xfrm>
            <a:off x="467544" y="456207"/>
            <a:ext cx="4896544" cy="6404586"/>
          </a:xfrm>
          <a:custGeom>
            <a:avLst/>
            <a:gdLst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732096 w 4392488"/>
              <a:gd name="connsiteY6" fmla="*/ 7272808 h 7272808"/>
              <a:gd name="connsiteX7" fmla="*/ 0 w 4392488"/>
              <a:gd name="connsiteY7" fmla="*/ 6540712 h 7272808"/>
              <a:gd name="connsiteX8" fmla="*/ 0 w 4392488"/>
              <a:gd name="connsiteY8" fmla="*/ 732096 h 7272808"/>
              <a:gd name="connsiteX0" fmla="*/ 0 w 4392488"/>
              <a:gd name="connsiteY0" fmla="*/ 732096 h 7272808"/>
              <a:gd name="connsiteX1" fmla="*/ 732096 w 4392488"/>
              <a:gd name="connsiteY1" fmla="*/ 0 h 7272808"/>
              <a:gd name="connsiteX2" fmla="*/ 3660392 w 4392488"/>
              <a:gd name="connsiteY2" fmla="*/ 0 h 7272808"/>
              <a:gd name="connsiteX3" fmla="*/ 4392488 w 4392488"/>
              <a:gd name="connsiteY3" fmla="*/ 732096 h 7272808"/>
              <a:gd name="connsiteX4" fmla="*/ 4392488 w 4392488"/>
              <a:gd name="connsiteY4" fmla="*/ 6540712 h 7272808"/>
              <a:gd name="connsiteX5" fmla="*/ 3660392 w 4392488"/>
              <a:gd name="connsiteY5" fmla="*/ 7272808 h 7272808"/>
              <a:gd name="connsiteX6" fmla="*/ 0 w 4392488"/>
              <a:gd name="connsiteY6" fmla="*/ 6540712 h 7272808"/>
              <a:gd name="connsiteX7" fmla="*/ 0 w 4392488"/>
              <a:gd name="connsiteY7" fmla="*/ 732096 h 72728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540712 h 6540712"/>
              <a:gd name="connsiteX6" fmla="*/ 0 w 4392488"/>
              <a:gd name="connsiteY6" fmla="*/ 732096 h 6540712"/>
              <a:gd name="connsiteX0" fmla="*/ 0 w 4392488"/>
              <a:gd name="connsiteY0" fmla="*/ 732096 h 6972107"/>
              <a:gd name="connsiteX1" fmla="*/ 732096 w 4392488"/>
              <a:gd name="connsiteY1" fmla="*/ 0 h 6972107"/>
              <a:gd name="connsiteX2" fmla="*/ 3660392 w 4392488"/>
              <a:gd name="connsiteY2" fmla="*/ 0 h 6972107"/>
              <a:gd name="connsiteX3" fmla="*/ 4392488 w 4392488"/>
              <a:gd name="connsiteY3" fmla="*/ 732096 h 6972107"/>
              <a:gd name="connsiteX4" fmla="*/ 4392488 w 4392488"/>
              <a:gd name="connsiteY4" fmla="*/ 6540712 h 6972107"/>
              <a:gd name="connsiteX5" fmla="*/ 0 w 4392488"/>
              <a:gd name="connsiteY5" fmla="*/ 6540712 h 6972107"/>
              <a:gd name="connsiteX6" fmla="*/ 0 w 4392488"/>
              <a:gd name="connsiteY6" fmla="*/ 732096 h 6972107"/>
              <a:gd name="connsiteX0" fmla="*/ 0 w 4392488"/>
              <a:gd name="connsiteY0" fmla="*/ 732096 h 6543008"/>
              <a:gd name="connsiteX1" fmla="*/ 732096 w 4392488"/>
              <a:gd name="connsiteY1" fmla="*/ 0 h 6543008"/>
              <a:gd name="connsiteX2" fmla="*/ 3660392 w 4392488"/>
              <a:gd name="connsiteY2" fmla="*/ 0 h 6543008"/>
              <a:gd name="connsiteX3" fmla="*/ 4392488 w 4392488"/>
              <a:gd name="connsiteY3" fmla="*/ 732096 h 6543008"/>
              <a:gd name="connsiteX4" fmla="*/ 4392488 w 4392488"/>
              <a:gd name="connsiteY4" fmla="*/ 6540712 h 6543008"/>
              <a:gd name="connsiteX5" fmla="*/ 0 w 4392488"/>
              <a:gd name="connsiteY5" fmla="*/ 6540712 h 6543008"/>
              <a:gd name="connsiteX6" fmla="*/ 0 w 4392488"/>
              <a:gd name="connsiteY6" fmla="*/ 732096 h 6543008"/>
              <a:gd name="connsiteX0" fmla="*/ 0 w 4392488"/>
              <a:gd name="connsiteY0" fmla="*/ 732096 h 6540712"/>
              <a:gd name="connsiteX1" fmla="*/ 732096 w 4392488"/>
              <a:gd name="connsiteY1" fmla="*/ 0 h 6540712"/>
              <a:gd name="connsiteX2" fmla="*/ 3660392 w 4392488"/>
              <a:gd name="connsiteY2" fmla="*/ 0 h 6540712"/>
              <a:gd name="connsiteX3" fmla="*/ 4392488 w 4392488"/>
              <a:gd name="connsiteY3" fmla="*/ 732096 h 6540712"/>
              <a:gd name="connsiteX4" fmla="*/ 4392488 w 4392488"/>
              <a:gd name="connsiteY4" fmla="*/ 6540712 h 6540712"/>
              <a:gd name="connsiteX5" fmla="*/ 0 w 4392488"/>
              <a:gd name="connsiteY5" fmla="*/ 6399661 h 6540712"/>
              <a:gd name="connsiteX6" fmla="*/ 0 w 4392488"/>
              <a:gd name="connsiteY6" fmla="*/ 732096 h 6540712"/>
              <a:gd name="connsiteX0" fmla="*/ 0 w 4392488"/>
              <a:gd name="connsiteY0" fmla="*/ 732096 h 6404586"/>
              <a:gd name="connsiteX1" fmla="*/ 732096 w 4392488"/>
              <a:gd name="connsiteY1" fmla="*/ 0 h 6404586"/>
              <a:gd name="connsiteX2" fmla="*/ 3660392 w 4392488"/>
              <a:gd name="connsiteY2" fmla="*/ 0 h 6404586"/>
              <a:gd name="connsiteX3" fmla="*/ 4392488 w 4392488"/>
              <a:gd name="connsiteY3" fmla="*/ 732096 h 6404586"/>
              <a:gd name="connsiteX4" fmla="*/ 4387624 w 4392488"/>
              <a:gd name="connsiteY4" fmla="*/ 6404525 h 6404586"/>
              <a:gd name="connsiteX5" fmla="*/ 0 w 4392488"/>
              <a:gd name="connsiteY5" fmla="*/ 6399661 h 6404586"/>
              <a:gd name="connsiteX6" fmla="*/ 0 w 4392488"/>
              <a:gd name="connsiteY6" fmla="*/ 732096 h 640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2488" h="6404586">
                <a:moveTo>
                  <a:pt x="0" y="732096"/>
                </a:moveTo>
                <a:cubicBezTo>
                  <a:pt x="0" y="327771"/>
                  <a:pt x="327771" y="0"/>
                  <a:pt x="732096" y="0"/>
                </a:cubicBezTo>
                <a:lnTo>
                  <a:pt x="3660392" y="0"/>
                </a:lnTo>
                <a:cubicBezTo>
                  <a:pt x="4064717" y="0"/>
                  <a:pt x="4392488" y="327771"/>
                  <a:pt x="4392488" y="732096"/>
                </a:cubicBezTo>
                <a:cubicBezTo>
                  <a:pt x="4390867" y="2622906"/>
                  <a:pt x="4389245" y="4513715"/>
                  <a:pt x="4387624" y="6404525"/>
                </a:cubicBezTo>
                <a:cubicBezTo>
                  <a:pt x="4389981" y="6404726"/>
                  <a:pt x="17098" y="6404726"/>
                  <a:pt x="0" y="6399661"/>
                </a:cubicBezTo>
                <a:lnTo>
                  <a:pt x="0" y="732096"/>
                </a:lnTo>
                <a:close/>
              </a:path>
            </a:pathLst>
          </a:custGeom>
          <a:solidFill>
            <a:srgbClr val="B2BE2C">
              <a:alpha val="80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57B9-F450-47AF-97CD-6B80895DFFA3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5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2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781300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31" name="Kuva 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01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NESS_ol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uorakulmio 29"/>
          <p:cNvSpPr/>
          <p:nvPr userDrawn="1"/>
        </p:nvSpPr>
        <p:spPr>
          <a:xfrm>
            <a:off x="0" y="0"/>
            <a:ext cx="9144000" cy="6885577"/>
          </a:xfrm>
          <a:prstGeom prst="rect">
            <a:avLst/>
          </a:prstGeom>
          <a:solidFill>
            <a:srgbClr val="B2B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8" name="Kuva 1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5" y="2921488"/>
            <a:ext cx="5142769" cy="3936512"/>
          </a:xfrm>
          <a:prstGeom prst="rect">
            <a:avLst/>
          </a:prstGeom>
        </p:spPr>
      </p:pic>
      <p:pic>
        <p:nvPicPr>
          <p:cNvPr id="36" name="Kuva 3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6416" y="6265887"/>
            <a:ext cx="589788" cy="210312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171B-A1BD-4ADE-9AA9-5F1D6F708F07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6" name="Otsikon paikkamerkki 1"/>
          <p:cNvSpPr>
            <a:spLocks noGrp="1"/>
          </p:cNvSpPr>
          <p:nvPr>
            <p:ph type="title" hasCustomPrompt="1"/>
          </p:nvPr>
        </p:nvSpPr>
        <p:spPr>
          <a:xfrm>
            <a:off x="662880" y="620688"/>
            <a:ext cx="779755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19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7704211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20" name="Kuva 1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89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NESS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27626"/>
            <a:ext cx="5148064" cy="3930374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AF9F-9C86-4B71-A452-A926DFF55F0E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40" name="Otsikon paikkamerkki 1"/>
          <p:cNvSpPr>
            <a:spLocks noGrp="1"/>
          </p:cNvSpPr>
          <p:nvPr>
            <p:ph type="title" hasCustomPrompt="1"/>
          </p:nvPr>
        </p:nvSpPr>
        <p:spPr>
          <a:xfrm>
            <a:off x="662880" y="620688"/>
            <a:ext cx="7725544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2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7704211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pic>
        <p:nvPicPr>
          <p:cNvPr id="45" name="Kuva 4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309320"/>
            <a:ext cx="589788" cy="210312"/>
          </a:xfrm>
          <a:prstGeom prst="rect">
            <a:avLst/>
          </a:prstGeom>
        </p:spPr>
      </p:pic>
      <p:pic>
        <p:nvPicPr>
          <p:cNvPr id="18" name="Kuva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6059171"/>
            <a:ext cx="3857876" cy="64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23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NESS_olive+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/>
          <p:cNvSpPr/>
          <p:nvPr userDrawn="1"/>
        </p:nvSpPr>
        <p:spPr>
          <a:xfrm>
            <a:off x="0" y="0"/>
            <a:ext cx="9144000" cy="6885577"/>
          </a:xfrm>
          <a:prstGeom prst="rect">
            <a:avLst/>
          </a:prstGeom>
          <a:solidFill>
            <a:srgbClr val="B2B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5" name="Kuva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5" y="2921488"/>
            <a:ext cx="5142769" cy="3936512"/>
          </a:xfrm>
          <a:prstGeom prst="rect">
            <a:avLst/>
          </a:prstGeom>
        </p:spPr>
      </p:pic>
      <p:pic>
        <p:nvPicPr>
          <p:cNvPr id="17" name="Kuva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59171"/>
            <a:ext cx="3857876" cy="641101"/>
          </a:xfrm>
          <a:prstGeom prst="rect">
            <a:avLst/>
          </a:prstGeom>
        </p:spPr>
      </p:pic>
      <p:sp>
        <p:nvSpPr>
          <p:cNvPr id="23" name="Päivämäärän paikkamerkki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7D3A-8B21-4BB6-AFEB-AE69D84E3315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24" name="Alatunnisteen paikkamerk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25" name="Dian numeron paikkamerkki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6" name="Kuvan paikkamerkki 5"/>
          <p:cNvSpPr>
            <a:spLocks noGrp="1"/>
          </p:cNvSpPr>
          <p:nvPr>
            <p:ph type="pic" sz="quarter" idx="14"/>
          </p:nvPr>
        </p:nvSpPr>
        <p:spPr>
          <a:xfrm>
            <a:off x="5724128" y="-315416"/>
            <a:ext cx="3023939" cy="2459213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 dirty="0"/>
          </a:p>
        </p:txBody>
      </p:sp>
      <p:sp>
        <p:nvSpPr>
          <p:cNvPr id="21" name="Kuvan paikkamerkki 5"/>
          <p:cNvSpPr>
            <a:spLocks noGrp="1"/>
          </p:cNvSpPr>
          <p:nvPr>
            <p:ph type="pic" sz="quarter" idx="15"/>
          </p:nvPr>
        </p:nvSpPr>
        <p:spPr>
          <a:xfrm>
            <a:off x="5724128" y="4797152"/>
            <a:ext cx="3023939" cy="2459213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/>
          </a:p>
        </p:txBody>
      </p:sp>
      <p:sp>
        <p:nvSpPr>
          <p:cNvPr id="22" name="Kuvan paikkamerkki 5"/>
          <p:cNvSpPr>
            <a:spLocks noGrp="1"/>
          </p:cNvSpPr>
          <p:nvPr>
            <p:ph type="pic" sz="quarter" idx="16"/>
          </p:nvPr>
        </p:nvSpPr>
        <p:spPr>
          <a:xfrm>
            <a:off x="5724128" y="2250029"/>
            <a:ext cx="3023939" cy="2459213"/>
          </a:xfrm>
          <a:prstGeom prst="round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fi-FI"/>
          </a:p>
        </p:txBody>
      </p:sp>
      <p:sp>
        <p:nvSpPr>
          <p:cNvPr id="28" name="Otsikon paikkamerkki 1"/>
          <p:cNvSpPr>
            <a:spLocks noGrp="1"/>
          </p:cNvSpPr>
          <p:nvPr>
            <p:ph type="title"/>
          </p:nvPr>
        </p:nvSpPr>
        <p:spPr>
          <a:xfrm>
            <a:off x="662880" y="620688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29" name="Tekstin paikkamerkki 54"/>
          <p:cNvSpPr>
            <a:spLocks noGrp="1"/>
          </p:cNvSpPr>
          <p:nvPr>
            <p:ph type="body" sz="quarter" idx="13"/>
          </p:nvPr>
        </p:nvSpPr>
        <p:spPr>
          <a:xfrm>
            <a:off x="684213" y="2398984"/>
            <a:ext cx="4535487" cy="3527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pic>
        <p:nvPicPr>
          <p:cNvPr id="31" name="Kuva 3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65887"/>
            <a:ext cx="589788" cy="21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2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br>
              <a:rPr lang="fi-FI" dirty="0" smtClean="0"/>
            </a:b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 rot="16200000">
            <a:off x="-190872" y="6478691"/>
            <a:ext cx="596752" cy="144015"/>
          </a:xfrm>
          <a:prstGeom prst="rect">
            <a:avLst/>
          </a:prstGeom>
        </p:spPr>
        <p:txBody>
          <a:bodyPr vert="horz" lIns="10800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0E4E6B26-9BDE-4C66-8C75-58DFDF23357A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 rot="16200000">
            <a:off x="-1340296" y="4696475"/>
            <a:ext cx="28956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i-FI" dirty="0" err="1" smtClean="0"/>
              <a:t>Firstname</a:t>
            </a:r>
            <a:r>
              <a:rPr lang="fi-FI" dirty="0" smtClean="0"/>
              <a:t> </a:t>
            </a:r>
            <a:r>
              <a:rPr lang="fi-FI" dirty="0" err="1" smtClean="0"/>
              <a:t>Surname</a:t>
            </a:r>
            <a:r>
              <a:rPr lang="fi-FI" dirty="0" smtClean="0"/>
              <a:t>, Organization 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79511" y="6376243"/>
            <a:ext cx="255265" cy="481757"/>
          </a:xfrm>
          <a:prstGeom prst="rect">
            <a:avLst/>
          </a:prstGeom>
        </p:spPr>
        <p:txBody>
          <a:bodyPr vert="horz" lIns="0" tIns="0" rIns="0" bIns="72000" rtlCol="0" anchor="b" anchorCtr="0"/>
          <a:lstStyle>
            <a:lvl1pPr algn="l">
              <a:defRPr sz="1600">
                <a:solidFill>
                  <a:srgbClr val="8D9523"/>
                </a:solidFill>
                <a:latin typeface="Arial Narrow" pitchFamily="34" charset="0"/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3" name="Tekstin paikkamerkki 2"/>
          <p:cNvSpPr>
            <a:spLocks noGrp="1"/>
          </p:cNvSpPr>
          <p:nvPr>
            <p:ph type="body" idx="1"/>
          </p:nvPr>
        </p:nvSpPr>
        <p:spPr>
          <a:xfrm>
            <a:off x="683568" y="2924945"/>
            <a:ext cx="453650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6566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76" r:id="rId2"/>
    <p:sldLayoutId id="2147483694" r:id="rId3"/>
    <p:sldLayoutId id="2147483679" r:id="rId4"/>
    <p:sldLayoutId id="2147483674" r:id="rId5"/>
    <p:sldLayoutId id="2147483677" r:id="rId6"/>
    <p:sldLayoutId id="2147483678" r:id="rId7"/>
    <p:sldLayoutId id="2147483665" r:id="rId8"/>
    <p:sldLayoutId id="2147483699" r:id="rId9"/>
    <p:sldLayoutId id="2147483700" r:id="rId10"/>
    <p:sldLayoutId id="2147483696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800"/>
        </a:lnSpc>
        <a:spcBef>
          <a:spcPct val="0"/>
        </a:spcBef>
        <a:buNone/>
        <a:defRPr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3000"/>
        </a:lnSpc>
        <a:spcBef>
          <a:spcPts val="1200"/>
        </a:spcBef>
        <a:spcAft>
          <a:spcPts val="0"/>
        </a:spcAft>
        <a:buFontTx/>
        <a:buNone/>
        <a:defRPr lang="fi-FI" sz="2800" b="0" kern="1200" baseline="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216000" marR="0" indent="-216000" algn="l" defTabSz="914400" rtl="0" eaLnBrk="1" fontAlgn="auto" latinLnBrk="0" hangingPunct="1">
        <a:lnSpc>
          <a:spcPts val="3000"/>
        </a:lnSpc>
        <a:spcBef>
          <a:spcPts val="1200"/>
        </a:spcBef>
        <a:spcAft>
          <a:spcPts val="0"/>
        </a:spcAft>
        <a:buClrTx/>
        <a:buSzTx/>
        <a:buFont typeface="Arial" pitchFamily="34" charset="0"/>
        <a:buChar char="•"/>
        <a:tabLst/>
        <a:defRPr lang="fi-FI" sz="28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32000" marR="0" indent="-216000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0"/>
        </a:spcAft>
        <a:buClrTx/>
        <a:buSzTx/>
        <a:buFont typeface="Arial" pitchFamily="34" charset="0"/>
        <a:buChar char="•"/>
        <a:tabLst/>
        <a:defRPr lang="fi-FI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-21600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80"/>
              </a:lnSpc>
            </a:pPr>
            <a:r>
              <a:rPr lang="fi-FI" sz="2400" dirty="0" smtClean="0"/>
              <a:t>Ecosystem services in water management</a:t>
            </a:r>
            <a:endParaRPr lang="fi-FI" sz="2400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fi-FI" u="sng" dirty="0" smtClean="0"/>
              <a:t>Fabio Masi</a:t>
            </a:r>
            <a:r>
              <a:rPr lang="fi-FI" dirty="0" smtClean="0"/>
              <a:t>, </a:t>
            </a:r>
            <a:r>
              <a:rPr smtClean="0"/>
              <a:t>Giulio Conte</a:t>
            </a:r>
            <a:endParaRPr lang="fi-FI" dirty="0" smtClean="0"/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fi-FI" dirty="0" smtClean="0"/>
              <a:t>IRIDRA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fi-FI" dirty="0" err="1" smtClean="0"/>
              <a:t>Brussels</a:t>
            </a:r>
            <a:r>
              <a:rPr lang="fi-FI" dirty="0" smtClean="0"/>
              <a:t>, 28 </a:t>
            </a:r>
            <a:r>
              <a:rPr lang="fi-FI" dirty="0" err="1" smtClean="0"/>
              <a:t>October</a:t>
            </a:r>
            <a:r>
              <a:rPr lang="fi-FI" dirty="0" smtClean="0"/>
              <a:t> 2015</a:t>
            </a:r>
            <a:endParaRPr lang="fi-FI" dirty="0"/>
          </a:p>
        </p:txBody>
      </p:sp>
      <p:pic>
        <p:nvPicPr>
          <p:cNvPr id="4" name="Immagine 3" descr="Logotipo Iridr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5000636"/>
            <a:ext cx="1495212" cy="428628"/>
          </a:xfrm>
          <a:prstGeom prst="rect">
            <a:avLst/>
          </a:prstGeom>
        </p:spPr>
      </p:pic>
      <p:pic>
        <p:nvPicPr>
          <p:cNvPr id="9" name="~PP4028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342570"/>
      </p:ext>
    </p:extLst>
  </p:cSld>
  <p:clrMapOvr>
    <a:masterClrMapping/>
  </p:clrMapOvr>
  <p:transition advTm="277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FDDF-43C9-4084-AEB7-58B6EB903DFD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Role</a:t>
            </a:r>
            <a:r>
              <a:rPr lang="fi-FI" dirty="0" smtClean="0"/>
              <a:t> in </a:t>
            </a:r>
            <a:r>
              <a:rPr lang="fi-FI" dirty="0" err="1" smtClean="0"/>
              <a:t>OpenNESS</a:t>
            </a:r>
            <a:endParaRPr lang="fi-FI" dirty="0"/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>
          <a:xfrm>
            <a:off x="642910" y="1643050"/>
            <a:ext cx="4535487" cy="4535909"/>
          </a:xfrm>
        </p:spPr>
        <p:txBody>
          <a:bodyPr>
            <a:noAutofit/>
          </a:bodyPr>
          <a:lstStyle/>
          <a:p>
            <a:pPr lvl="1"/>
            <a:r>
              <a:rPr lang="fi-FI" sz="2200" b="1" dirty="0" smtClean="0"/>
              <a:t>Designers of the ”neo eco-system” used as case study (constructed wetland for combined sewer overflow on-site treatment)</a:t>
            </a:r>
          </a:p>
          <a:p>
            <a:pPr lvl="1"/>
            <a:r>
              <a:rPr lang="fi-FI" sz="2200" b="1" dirty="0" smtClean="0"/>
              <a:t>Monitoring and quantification of some indicators used to assess ecosystem services (water pollution control and flood prevention)</a:t>
            </a:r>
          </a:p>
          <a:p>
            <a:pPr lvl="1"/>
            <a:r>
              <a:rPr lang="fi-FI" sz="2200" b="1" dirty="0" smtClean="0"/>
              <a:t>Support to Joint Research Center for the quantification of ESs (JRC)</a:t>
            </a:r>
          </a:p>
          <a:p>
            <a:pPr lvl="1"/>
            <a:endParaRPr lang="fi-FI" sz="2200" b="1" dirty="0" smtClean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2</a:t>
            </a:fld>
            <a:endParaRPr lang="fi-FI" dirty="0"/>
          </a:p>
        </p:txBody>
      </p:sp>
      <p:pic>
        <p:nvPicPr>
          <p:cNvPr id="10" name="~PP1944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sp>
        <p:nvSpPr>
          <p:cNvPr id="4098" name="AutoShape 2" descr="https://weu1-api.asm.skype.com/v1/objects/0-weu-d1-fd77aa7e2de787b98b62461cfad69761/views/im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433893"/>
            <a:ext cx="3459927" cy="242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69412214"/>
      </p:ext>
    </p:extLst>
  </p:cSld>
  <p:clrMapOvr>
    <a:masterClrMapping/>
  </p:clrMapOvr>
  <p:transition advTm="67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7BF4-413F-4084-B55F-F4047C2CAB73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500034" y="1003004"/>
            <a:ext cx="5000660" cy="1633908"/>
          </a:xfrm>
        </p:spPr>
        <p:txBody>
          <a:bodyPr/>
          <a:lstStyle/>
          <a:p>
            <a:r>
              <a:rPr lang="fi-FI" dirty="0" smtClean="0"/>
              <a:t>Main </a:t>
            </a:r>
            <a:r>
              <a:rPr lang="fi-FI" dirty="0" err="1" smtClean="0"/>
              <a:t>expected</a:t>
            </a:r>
            <a:r>
              <a:rPr lang="fi-FI" dirty="0" smtClean="0"/>
              <a:t> </a:t>
            </a:r>
            <a:r>
              <a:rPr lang="fi-FI" dirty="0" err="1" smtClean="0"/>
              <a:t>outputs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>
          <a:xfrm>
            <a:off x="428596" y="1988840"/>
            <a:ext cx="4857784" cy="3758641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</a:pPr>
            <a:r>
              <a:rPr lang="fi-FI" sz="2000" b="1" dirty="0" smtClean="0"/>
              <a:t>Quantification of the different ecosystem services of  the ”neo ecosystem” (pollution control, flood prevention, recreation,  habitat to support biodiversity)</a:t>
            </a:r>
          </a:p>
          <a:p>
            <a:pPr lvl="1">
              <a:lnSpc>
                <a:spcPct val="100000"/>
              </a:lnSpc>
            </a:pPr>
            <a:r>
              <a:rPr sz="2000" b="1" dirty="0"/>
              <a:t>P</a:t>
            </a:r>
            <a:r>
              <a:rPr lang="fi-FI" sz="2000" b="1" dirty="0" smtClean="0"/>
              <a:t>ublications providing scientifically sound arguments on ecosystem services provided by an artificial wetland</a:t>
            </a:r>
          </a:p>
          <a:p>
            <a:pPr lvl="1">
              <a:lnSpc>
                <a:spcPct val="100000"/>
              </a:lnSpc>
            </a:pPr>
            <a:r>
              <a:rPr lang="fi-FI" sz="2000" b="1" dirty="0" smtClean="0"/>
              <a:t>Quantification of benefits of green in comparison with grey (conventional) options in water management</a:t>
            </a:r>
            <a:endParaRPr lang="fi-FI" sz="2000" b="1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3</a:t>
            </a:fld>
            <a:endParaRPr lang="fi-FI" dirty="0"/>
          </a:p>
        </p:txBody>
      </p:sp>
      <p:pic>
        <p:nvPicPr>
          <p:cNvPr id="10" name="~PP3570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29253"/>
      </p:ext>
    </p:extLst>
  </p:cSld>
  <p:clrMapOvr>
    <a:masterClrMapping/>
  </p:clrMapOvr>
  <p:transition advTm="1529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1D07-187E-4E66-9145-F4C124942EEC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4</a:t>
            </a:fld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500035" y="1003004"/>
            <a:ext cx="4929221" cy="1633908"/>
          </a:xfrm>
        </p:spPr>
        <p:txBody>
          <a:bodyPr/>
          <a:lstStyle/>
          <a:p>
            <a:r>
              <a:rPr lang="fi-FI" dirty="0" smtClean="0"/>
              <a:t>Main </a:t>
            </a:r>
            <a:r>
              <a:rPr lang="fi-FI" dirty="0" err="1" smtClean="0"/>
              <a:t>expected</a:t>
            </a:r>
            <a:r>
              <a:rPr lang="fi-FI" dirty="0" smtClean="0"/>
              <a:t> </a:t>
            </a:r>
            <a:r>
              <a:rPr lang="fi-FI" dirty="0" err="1" smtClean="0"/>
              <a:t>benefits</a:t>
            </a:r>
            <a:r>
              <a:rPr lang="fi-FI" dirty="0" smtClean="0"/>
              <a:t> to the </a:t>
            </a:r>
            <a:r>
              <a:rPr lang="fi-FI" dirty="0" err="1" smtClean="0"/>
              <a:t>company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>
          <a:xfrm>
            <a:off x="684213" y="2492896"/>
            <a:ext cx="4535487" cy="3815829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120000"/>
              </a:lnSpc>
            </a:pPr>
            <a:r>
              <a:rPr lang="fi-FI" b="1" dirty="0" smtClean="0"/>
              <a:t>Deepening the </a:t>
            </a:r>
            <a:r>
              <a:rPr lang="fi-FI" b="1" dirty="0"/>
              <a:t>market </a:t>
            </a:r>
            <a:r>
              <a:rPr lang="fi-FI" b="1" dirty="0" smtClean="0"/>
              <a:t>application of </a:t>
            </a:r>
            <a:r>
              <a:rPr lang="fi-FI" b="1" dirty="0"/>
              <a:t>green infrastructure  in water management </a:t>
            </a:r>
            <a:r>
              <a:rPr lang="fi-FI" b="1" dirty="0" smtClean="0"/>
              <a:t>, thanks to ecosystem services they can provide</a:t>
            </a:r>
          </a:p>
          <a:p>
            <a:pPr lvl="1">
              <a:lnSpc>
                <a:spcPct val="120000"/>
              </a:lnSpc>
            </a:pPr>
            <a:r>
              <a:rPr lang="fi-FI" b="1" dirty="0" smtClean="0"/>
              <a:t>Increase of awareness of key stakeholders on opportunities offered by green infastructure</a:t>
            </a:r>
          </a:p>
          <a:p>
            <a:pPr lvl="1">
              <a:lnSpc>
                <a:spcPct val="120000"/>
              </a:lnSpc>
            </a:pPr>
            <a:r>
              <a:rPr lang="fi-FI" b="1" dirty="0" smtClean="0"/>
              <a:t>Entering in OPPLA network as expert consultants in water management</a:t>
            </a:r>
            <a:endParaRPr lang="fi-FI" b="1" dirty="0"/>
          </a:p>
          <a:p>
            <a:endParaRPr lang="fi-FI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" name="~PP2270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26241"/>
      </p:ext>
    </p:extLst>
  </p:cSld>
  <p:clrMapOvr>
    <a:masterClrMapping/>
  </p:clrMapOvr>
  <p:transition advTm="51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71D07-187E-4E66-9145-F4C124942EEC}" type="datetime1">
              <a:rPr lang="fi-FI" smtClean="0"/>
              <a:pPr/>
              <a:t>3.11.2015</a:t>
            </a:fld>
            <a:endParaRPr lang="fi-FI" dirty="0" smtClean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Firstname Surname, Organization </a:t>
            </a:r>
            <a:endParaRPr lang="fi-FI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5</a:t>
            </a:fld>
            <a:endParaRPr lang="fi-FI" dirty="0"/>
          </a:p>
        </p:txBody>
      </p:sp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Generic</a:t>
            </a:r>
            <a:r>
              <a:rPr lang="fi-FI" dirty="0" smtClean="0"/>
              <a:t> </a:t>
            </a:r>
            <a:r>
              <a:rPr lang="fi-FI" dirty="0" err="1" smtClean="0"/>
              <a:t>lessons</a:t>
            </a:r>
            <a:r>
              <a:rPr lang="fi-FI" dirty="0" smtClean="0"/>
              <a:t> for </a:t>
            </a:r>
            <a:r>
              <a:rPr lang="fi-FI" dirty="0" err="1" smtClean="0"/>
              <a:t>SMEs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3"/>
          </p:nvPr>
        </p:nvSpPr>
        <p:spPr>
          <a:xfrm>
            <a:off x="642910" y="2214554"/>
            <a:ext cx="4535487" cy="3527425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fi-FI" b="1" dirty="0" smtClean="0"/>
              <a:t>Possibilities to test innovative solutions currently not ready for the market</a:t>
            </a:r>
          </a:p>
          <a:p>
            <a:pPr lvl="1"/>
            <a:r>
              <a:rPr lang="fi-FI" b="1" dirty="0"/>
              <a:t>Strict collaboration with high quality international research centers</a:t>
            </a:r>
          </a:p>
          <a:p>
            <a:pPr lvl="1"/>
            <a:r>
              <a:rPr lang="fi-FI" b="1" dirty="0" smtClean="0"/>
              <a:t>Interaction </a:t>
            </a:r>
            <a:r>
              <a:rPr lang="fi-FI" b="1" dirty="0"/>
              <a:t>with </a:t>
            </a:r>
            <a:r>
              <a:rPr lang="fi-FI" b="1" dirty="0" smtClean="0"/>
              <a:t>key stakeholders </a:t>
            </a:r>
            <a:r>
              <a:rPr lang="fi-FI" b="1" dirty="0"/>
              <a:t>at different levels</a:t>
            </a:r>
          </a:p>
          <a:p>
            <a:pPr lvl="1"/>
            <a:endParaRPr lang="fi-FI" b="1" dirty="0" smtClean="0"/>
          </a:p>
          <a:p>
            <a:pPr lvl="1"/>
            <a:endParaRPr lang="fi-FI" b="1" dirty="0"/>
          </a:p>
          <a:p>
            <a:endParaRPr lang="fi-FI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" name="~PP3623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3504"/>
      </p:ext>
    </p:extLst>
  </p:cSld>
  <p:clrMapOvr>
    <a:masterClrMapping/>
  </p:clrMapOvr>
  <p:transition advTm="82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penNESS_template">
  <a:themeElements>
    <a:clrScheme name="OpenNESS">
      <a:dk1>
        <a:sysClr val="windowText" lastClr="000000"/>
      </a:dk1>
      <a:lt1>
        <a:sysClr val="window" lastClr="FFFFFF"/>
      </a:lt1>
      <a:dk2>
        <a:srgbClr val="676D19"/>
      </a:dk2>
      <a:lt2>
        <a:srgbClr val="9F6115"/>
      </a:lt2>
      <a:accent1>
        <a:srgbClr val="BBC122"/>
      </a:accent1>
      <a:accent2>
        <a:srgbClr val="D67C1C"/>
      </a:accent2>
      <a:accent3>
        <a:srgbClr val="75A4A2"/>
      </a:accent3>
      <a:accent4>
        <a:srgbClr val="3A726F"/>
      </a:accent4>
      <a:accent5>
        <a:srgbClr val="9B8563"/>
      </a:accent5>
      <a:accent6>
        <a:srgbClr val="67563D"/>
      </a:accent6>
      <a:hlink>
        <a:srgbClr val="7F7F7F"/>
      </a:hlink>
      <a:folHlink>
        <a:srgbClr val="3F3F3F"/>
      </a:folHlink>
    </a:clrScheme>
    <a:fontScheme name="OpenNESS">
      <a:majorFont>
        <a:latin typeface="Arial Rounded MT Bol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722791C10E094E9D53E40C2A5BB007" ma:contentTypeVersion="0" ma:contentTypeDescription="Create a new document." ma:contentTypeScope="" ma:versionID="14880f3f915ec28c373a9fd441954af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4D568E-BF13-4635-B498-15D8D8D65E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707B02-28B8-434A-A0A8-F2B995B087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D6C975-9620-4146-8078-C308DD3A4BE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OpenNESS_template.potx</Template>
  <TotalTime>2695</TotalTime>
  <Words>231</Words>
  <Application>Microsoft Office PowerPoint</Application>
  <PresentationFormat>On-screen Show (4:3)</PresentationFormat>
  <Paragraphs>33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OpenNESS_template</vt:lpstr>
      <vt:lpstr>Ecosystem services in water management</vt:lpstr>
      <vt:lpstr>Role in OpenNESS</vt:lpstr>
      <vt:lpstr>Main expected outputs </vt:lpstr>
      <vt:lpstr>Main expected benefits to the company</vt:lpstr>
      <vt:lpstr>Generic lessons for SMEs</vt:lpstr>
    </vt:vector>
  </TitlesOfParts>
  <Company>Ympäristöhallinto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Operationalisation of  Natural Capital and Ecosystem Services:  From Concepts to Real-World Applications</dc:title>
  <dc:creator>Turtiainen Satu</dc:creator>
  <cp:lastModifiedBy>Hanneke Wijnja</cp:lastModifiedBy>
  <cp:revision>181</cp:revision>
  <cp:lastPrinted>2015-10-08T17:11:39Z</cp:lastPrinted>
  <dcterms:created xsi:type="dcterms:W3CDTF">2013-01-17T09:00:45Z</dcterms:created>
  <dcterms:modified xsi:type="dcterms:W3CDTF">2015-11-03T15:49:49Z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0x0101005E722791C10E094E9D53E40C2A5BB007</vt:lpwstr>
  </property>
</Properties>
</file>