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5" r:id="rId5"/>
    <p:sldId id="259" r:id="rId6"/>
    <p:sldId id="264" r:id="rId7"/>
    <p:sldId id="287" r:id="rId8"/>
    <p:sldId id="285" r:id="rId9"/>
  </p:sldIdLst>
  <p:sldSz cx="9144000" cy="6858000" type="screen4x3"/>
  <p:notesSz cx="9144000" cy="6858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E2C"/>
    <a:srgbClr val="8D9523"/>
    <a:srgbClr val="CF821B"/>
    <a:srgbClr val="A66816"/>
    <a:srgbClr val="D67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44" autoAdjust="0"/>
    <p:restoredTop sz="98600" autoAdjust="0"/>
  </p:normalViewPr>
  <p:slideViewPr>
    <p:cSldViewPr>
      <p:cViewPr>
        <p:scale>
          <a:sx n="75" d="100"/>
          <a:sy n="75" d="100"/>
        </p:scale>
        <p:origin x="-2664" y="-9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0" d="100"/>
          <a:sy n="120" d="100"/>
        </p:scale>
        <p:origin x="-217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2D34-9380-8148-8270-A80D2E47E353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C31FB-214E-184B-B24E-1A4FFD536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2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755B0-FB78-4D19-96F8-296B3DDC706B}" type="datetimeFigureOut">
              <a:rPr lang="fi-FI" smtClean="0"/>
              <a:t>3.11.2015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4FDEB-C047-412E-AF08-20F0096B56B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020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209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dssdsdsdss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41711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itle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www.ufz.de/export/data/1/27835_Ch6_page25_raps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6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Otsikko 24"/>
          <p:cNvSpPr>
            <a:spLocks noGrp="1"/>
          </p:cNvSpPr>
          <p:nvPr>
            <p:ph type="title" hasCustomPrompt="1"/>
          </p:nvPr>
        </p:nvSpPr>
        <p:spPr>
          <a:xfrm>
            <a:off x="673224" y="2420888"/>
            <a:ext cx="4485184" cy="2939446"/>
          </a:xfrm>
        </p:spPr>
        <p:txBody>
          <a:bodyPr/>
          <a:lstStyle/>
          <a:p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Operationalisation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of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natural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capital and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ecosystem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services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from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concepts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to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real-world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applications</a:t>
            </a:r>
            <a:endParaRPr lang="fi-FI" sz="3600" b="0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7" y="1312893"/>
            <a:ext cx="817113" cy="291374"/>
          </a:xfrm>
          <a:prstGeom prst="rect">
            <a:avLst/>
          </a:prstGeom>
        </p:spPr>
      </p:pic>
      <p:sp>
        <p:nvSpPr>
          <p:cNvPr id="4" name="Tekstin paikkamerkki 3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3" y="5517232"/>
            <a:ext cx="4549775" cy="1368945"/>
          </a:xfrm>
        </p:spPr>
        <p:txBody>
          <a:bodyPr>
            <a:noAutofit/>
          </a:bodyPr>
          <a:lstStyle>
            <a:lvl1pPr>
              <a:defRPr sz="2000" baseline="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Lastname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Organization</a:t>
            </a:r>
            <a:br>
              <a:rPr lang="fi-FI" dirty="0" smtClean="0"/>
            </a:br>
            <a:r>
              <a:rPr lang="fi-FI" dirty="0" err="1" smtClean="0"/>
              <a:t>Date</a:t>
            </a:r>
            <a:r>
              <a:rPr lang="fi-FI" dirty="0" smtClean="0"/>
              <a:t> and </a:t>
            </a:r>
            <a:r>
              <a:rPr lang="fi-FI" dirty="0" err="1" smtClean="0"/>
              <a:t>place</a:t>
            </a:r>
            <a:endParaRPr lang="fi-FI" dirty="0"/>
          </a:p>
        </p:txBody>
      </p:sp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9541"/>
            <a:ext cx="2783287" cy="153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6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5" name="Kuva 1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3A-8B21-4BB6-AFEB-AE69D84E3315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6" name="Kuvan paikkamerkki 5"/>
          <p:cNvSpPr>
            <a:spLocks noGrp="1"/>
          </p:cNvSpPr>
          <p:nvPr>
            <p:ph type="pic" sz="quarter" idx="14"/>
          </p:nvPr>
        </p:nvSpPr>
        <p:spPr>
          <a:xfrm>
            <a:off x="5724128" y="-315416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 dirty="0"/>
          </a:p>
        </p:txBody>
      </p:sp>
      <p:sp>
        <p:nvSpPr>
          <p:cNvPr id="21" name="Kuvan paikkamerkki 5"/>
          <p:cNvSpPr>
            <a:spLocks noGrp="1"/>
          </p:cNvSpPr>
          <p:nvPr>
            <p:ph type="pic" sz="quarter" idx="15"/>
          </p:nvPr>
        </p:nvSpPr>
        <p:spPr>
          <a:xfrm>
            <a:off x="5724128" y="4797152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2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2250029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23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011-1075-4813-AB8E-80A23C7813A7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17" name="Kuva 1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sp>
        <p:nvSpPr>
          <p:cNvPr id="15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620689"/>
            <a:ext cx="3023939" cy="5855510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0563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874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h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upload.wikimedia.org/wikipedia/commons/thumb/1/1b/Querfurt_-_Rapsfelder.jpg/1024px-Querfurt_-_Rapsfelder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5803"/>
            <a:ext cx="9144000" cy="686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81C-6AD0-46E8-AA2B-60DE01698752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3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enNESS_txt+pic_h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"/>
            <a:ext cx="9143999" cy="684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81C-6AD0-46E8-AA2B-60DE01698752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3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ufz.de/export/data/1/27835_Ch6_page25_raps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6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656D4-0BEA-4022-938F-75ACBF41787F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6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5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</a:p>
        </p:txBody>
      </p:sp>
      <p:sp>
        <p:nvSpPr>
          <p:cNvPr id="29" name="Otsikon paikkamerkki 1"/>
          <p:cNvSpPr>
            <a:spLocks noGrp="1"/>
          </p:cNvSpPr>
          <p:nvPr>
            <p:ph type="title"/>
          </p:nvPr>
        </p:nvSpPr>
        <p:spPr>
          <a:xfrm>
            <a:off x="662879" y="1003004"/>
            <a:ext cx="4644721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1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5" name="Kuva 2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www.ufz.de/export/data/1/27835_Ch6_page25_raps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6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DAB8-53F5-4453-AC53-78837276248E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4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9" name="Kuva 2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aho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E57B9-F450-47AF-97CD-6B80895DFFA3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01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ol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uorakulmio 29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Kuva 1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36" name="Kuva 3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416" y="6265887"/>
            <a:ext cx="589788" cy="210312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171B-A1BD-4ADE-9AA9-5F1D6F708F07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6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9755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1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90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27626"/>
            <a:ext cx="5148064" cy="3930374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AF9F-9C86-4B71-A452-A926DFF55F0E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0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25544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45" name="Kuva 4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6309320"/>
            <a:ext cx="589788" cy="210312"/>
          </a:xfrm>
          <a:prstGeom prst="rect">
            <a:avLst/>
          </a:prstGeom>
        </p:spPr>
      </p:pic>
      <p:pic>
        <p:nvPicPr>
          <p:cNvPr id="18" name="Kuva 1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1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3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br>
              <a:rPr lang="fi-FI" dirty="0" smtClean="0"/>
            </a:b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 rot="16200000">
            <a:off x="-190872" y="6478691"/>
            <a:ext cx="596752" cy="144015"/>
          </a:xfrm>
          <a:prstGeom prst="rect">
            <a:avLst/>
          </a:prstGeom>
        </p:spPr>
        <p:txBody>
          <a:bodyPr vert="horz" lIns="10800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E4E6B26-9BDE-4C66-8C75-58DFDF23357A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 rot="16200000">
            <a:off x="-1340296" y="4696475"/>
            <a:ext cx="289560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179511" y="6376243"/>
            <a:ext cx="255265" cy="481757"/>
          </a:xfrm>
          <a:prstGeom prst="rect">
            <a:avLst/>
          </a:prstGeom>
        </p:spPr>
        <p:txBody>
          <a:bodyPr vert="horz" lIns="0" tIns="0" rIns="0" bIns="72000" rtlCol="0" anchor="b" anchorCtr="0"/>
          <a:lstStyle>
            <a:lvl1pPr algn="l">
              <a:defRPr sz="1600">
                <a:solidFill>
                  <a:srgbClr val="8D9523"/>
                </a:solidFill>
                <a:latin typeface="Arial Narrow" pitchFamily="34" charset="0"/>
              </a:defRPr>
            </a:lvl1pPr>
          </a:lstStyle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3" name="Tekstin paikkamerkki 2"/>
          <p:cNvSpPr>
            <a:spLocks noGrp="1"/>
          </p:cNvSpPr>
          <p:nvPr>
            <p:ph type="body" idx="1"/>
          </p:nvPr>
        </p:nvSpPr>
        <p:spPr>
          <a:xfrm>
            <a:off x="683568" y="2924945"/>
            <a:ext cx="4536504" cy="31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566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6" r:id="rId2"/>
    <p:sldLayoutId id="2147483701" r:id="rId3"/>
    <p:sldLayoutId id="2147483694" r:id="rId4"/>
    <p:sldLayoutId id="2147483679" r:id="rId5"/>
    <p:sldLayoutId id="2147483674" r:id="rId6"/>
    <p:sldLayoutId id="2147483677" r:id="rId7"/>
    <p:sldLayoutId id="2147483678" r:id="rId8"/>
    <p:sldLayoutId id="2147483665" r:id="rId9"/>
    <p:sldLayoutId id="2147483699" r:id="rId10"/>
    <p:sldLayoutId id="2147483700" r:id="rId11"/>
    <p:sldLayoutId id="2147483696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000"/>
        </a:lnSpc>
        <a:spcBef>
          <a:spcPts val="1200"/>
        </a:spcBef>
        <a:spcAft>
          <a:spcPts val="0"/>
        </a:spcAft>
        <a:buFontTx/>
        <a:buNone/>
        <a:defRPr lang="fi-FI" sz="2800" b="0" kern="1200" baseline="0" dirty="0" smtClean="0">
          <a:solidFill>
            <a:schemeClr val="tx1"/>
          </a:solidFill>
          <a:latin typeface="+mj-lt"/>
          <a:ea typeface="+mn-ea"/>
          <a:cs typeface="+mn-cs"/>
        </a:defRPr>
      </a:lvl1pPr>
      <a:lvl2pPr marL="216000" marR="0" indent="-216000" algn="l" defTabSz="914400" rtl="0" eaLnBrk="1" fontAlgn="auto" latinLnBrk="0" hangingPunct="1">
        <a:lnSpc>
          <a:spcPts val="3000"/>
        </a:lnSpc>
        <a:spcBef>
          <a:spcPts val="120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28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32000" marR="0" indent="-216000" algn="l" defTabSz="914400" rtl="0" eaLnBrk="1" fontAlgn="auto" latinLnBrk="0" hangingPunct="1">
        <a:lnSpc>
          <a:spcPts val="2000"/>
        </a:lnSpc>
        <a:spcBef>
          <a:spcPts val="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3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3380"/>
              </a:lnSpc>
            </a:pPr>
            <a:r>
              <a:rPr lang="en-US" sz="2400"/>
              <a:t>Analysis </a:t>
            </a:r>
            <a:r>
              <a:rPr lang="en-US" sz="2400" smtClean="0"/>
              <a:t>of </a:t>
            </a:r>
            <a:r>
              <a:rPr lang="en-US" sz="2400"/>
              <a:t>bioenergy production in </a:t>
            </a:r>
            <a:r>
              <a:rPr lang="en-US" sz="2400" smtClean="0"/>
              <a:t>Central </a:t>
            </a:r>
            <a:r>
              <a:rPr lang="en-US" sz="2400"/>
              <a:t>Germany and </a:t>
            </a:r>
            <a:r>
              <a:rPr lang="en-US" sz="2400" smtClean="0"/>
              <a:t>modelling of their impacts </a:t>
            </a:r>
            <a:r>
              <a:rPr lang="en-US" sz="2400"/>
              <a:t>on ecosystem services</a:t>
            </a:r>
            <a:endParaRPr lang="fi-FI" sz="240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smtClean="0"/>
              <a:t>Daniel Wurbs</a:t>
            </a:r>
            <a:endParaRPr lang="fi-FI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smtClean="0"/>
              <a:t>GEOFLUX, Halle (Saale), Germany</a:t>
            </a:r>
            <a:endParaRPr lang="fi-FI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err="1" smtClean="0"/>
              <a:t>Brussels</a:t>
            </a:r>
            <a:r>
              <a:rPr lang="fi-FI" dirty="0" smtClean="0"/>
              <a:t>, 28 </a:t>
            </a:r>
            <a:r>
              <a:rPr lang="fi-FI" dirty="0" err="1" smtClean="0"/>
              <a:t>October</a:t>
            </a:r>
            <a:r>
              <a:rPr lang="fi-FI" dirty="0" smtClean="0"/>
              <a:t> 2015</a:t>
            </a:r>
            <a:endParaRPr lang="fi-FI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5161797"/>
            <a:ext cx="936104" cy="1507563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20272" y="6597352"/>
            <a:ext cx="2182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Photo</a:t>
            </a:r>
            <a:r>
              <a:rPr lang="en-US" sz="1200">
                <a:solidFill>
                  <a:schemeClr val="bg1"/>
                </a:solidFill>
              </a:rPr>
              <a:t>: André </a:t>
            </a:r>
            <a:r>
              <a:rPr lang="en-US" sz="1200" smtClean="0">
                <a:solidFill>
                  <a:schemeClr val="bg1"/>
                </a:solidFill>
              </a:rPr>
              <a:t>Künzelmann (UFZ)</a:t>
            </a:r>
            <a:endParaRPr lang="de-DE" sz="1200">
              <a:solidFill>
                <a:schemeClr val="bg1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4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26"/>
    </mc:Choice>
    <mc:Fallback xmlns="">
      <p:transition spd="slow" advTm="25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>
                <a:solidFill>
                  <a:schemeClr val="bg1">
                    <a:lumMod val="75000"/>
                  </a:schemeClr>
                </a:solidFill>
              </a:rPr>
              <a:t>3.11.2015</a:t>
            </a:fld>
            <a:endParaRPr lang="fi-FI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chemeClr val="bg1">
                    <a:lumMod val="75000"/>
                  </a:schemeClr>
                </a:solidFill>
              </a:rPr>
              <a:t>Daniel Wurbs, GEOFLUX (Germany)</a:t>
            </a:r>
            <a:endParaRPr lang="fi-FI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Role</a:t>
            </a:r>
            <a:r>
              <a:rPr lang="fi-FI" dirty="0" smtClean="0"/>
              <a:t> in </a:t>
            </a:r>
            <a:r>
              <a:rPr lang="fi-FI" dirty="0" err="1" smtClean="0"/>
              <a:t>OpenNESS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1988840"/>
            <a:ext cx="4535487" cy="3527425"/>
          </a:xfrm>
        </p:spPr>
        <p:txBody>
          <a:bodyPr>
            <a:noAutofit/>
          </a:bodyPr>
          <a:lstStyle/>
          <a:p>
            <a:pPr lvl="1"/>
            <a:r>
              <a:rPr lang="en-US" sz="2400"/>
              <a:t>Involved in WP </a:t>
            </a:r>
            <a:r>
              <a:rPr lang="en-US" sz="2400" smtClean="0"/>
              <a:t>5 (case 08 Saxony) </a:t>
            </a:r>
            <a:endParaRPr lang="en-US" sz="2400"/>
          </a:p>
          <a:p>
            <a:pPr lvl="2"/>
            <a:r>
              <a:rPr lang="en-US"/>
              <a:t>Cooperating with Helmholtz Centre for Environmental Research (UfZ)</a:t>
            </a:r>
          </a:p>
          <a:p>
            <a:pPr lvl="1"/>
            <a:r>
              <a:rPr lang="en-US" sz="2400" smtClean="0"/>
              <a:t>Joint </a:t>
            </a:r>
            <a:r>
              <a:rPr lang="en-US" sz="2400"/>
              <a:t>development and application of tools and </a:t>
            </a:r>
            <a:r>
              <a:rPr lang="en-US" sz="2400" smtClean="0"/>
              <a:t>methods</a:t>
            </a:r>
            <a:endParaRPr lang="fi-FI" sz="2400" smtClean="0"/>
          </a:p>
          <a:p>
            <a:pPr lvl="2"/>
            <a:r>
              <a:rPr lang="fi-FI" smtClean="0"/>
              <a:t>Data collection, mapping of ES</a:t>
            </a:r>
          </a:p>
          <a:p>
            <a:pPr lvl="2"/>
            <a:r>
              <a:rPr lang="fi-FI" smtClean="0"/>
              <a:t>Modelling </a:t>
            </a:r>
            <a:r>
              <a:rPr lang="fi-FI"/>
              <a:t>and analysis (Erosion modelling; </a:t>
            </a:r>
            <a:r>
              <a:rPr lang="fi-FI" smtClean="0"/>
              <a:t>climate scenario analysis)</a:t>
            </a:r>
          </a:p>
          <a:p>
            <a:pPr lvl="1"/>
            <a:r>
              <a:rPr lang="de-DE" sz="2400" smtClean="0"/>
              <a:t>Organisation of CAB-meetings and information of stakeholders</a:t>
            </a:r>
            <a:endParaRPr lang="fi-FI" sz="2400"/>
          </a:p>
        </p:txBody>
      </p:sp>
      <p:grpSp>
        <p:nvGrpSpPr>
          <p:cNvPr id="4" name="Gruppieren 3"/>
          <p:cNvGrpSpPr/>
          <p:nvPr/>
        </p:nvGrpSpPr>
        <p:grpSpPr>
          <a:xfrm>
            <a:off x="5477390" y="2102142"/>
            <a:ext cx="3559106" cy="3559106"/>
            <a:chOff x="5477390" y="2390174"/>
            <a:chExt cx="3559106" cy="355910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477390" y="2390174"/>
              <a:ext cx="3559106" cy="355910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9" name="Freihandform 8"/>
            <p:cNvSpPr>
              <a:spLocks noChangeAspect="1"/>
            </p:cNvSpPr>
            <p:nvPr/>
          </p:nvSpPr>
          <p:spPr>
            <a:xfrm>
              <a:off x="7693037" y="4396331"/>
              <a:ext cx="191331" cy="142784"/>
            </a:xfrm>
            <a:custGeom>
              <a:avLst/>
              <a:gdLst>
                <a:gd name="connsiteX0" fmla="*/ 90488 w 638175"/>
                <a:gd name="connsiteY0" fmla="*/ 476250 h 476250"/>
                <a:gd name="connsiteX1" fmla="*/ 116681 w 638175"/>
                <a:gd name="connsiteY1" fmla="*/ 416719 h 476250"/>
                <a:gd name="connsiteX2" fmla="*/ 138113 w 638175"/>
                <a:gd name="connsiteY2" fmla="*/ 404812 h 476250"/>
                <a:gd name="connsiteX3" fmla="*/ 171450 w 638175"/>
                <a:gd name="connsiteY3" fmla="*/ 397669 h 476250"/>
                <a:gd name="connsiteX4" fmla="*/ 188119 w 638175"/>
                <a:gd name="connsiteY4" fmla="*/ 388144 h 476250"/>
                <a:gd name="connsiteX5" fmla="*/ 214313 w 638175"/>
                <a:gd name="connsiteY5" fmla="*/ 400050 h 476250"/>
                <a:gd name="connsiteX6" fmla="*/ 233363 w 638175"/>
                <a:gd name="connsiteY6" fmla="*/ 371475 h 476250"/>
                <a:gd name="connsiteX7" fmla="*/ 257175 w 638175"/>
                <a:gd name="connsiteY7" fmla="*/ 369094 h 476250"/>
                <a:gd name="connsiteX8" fmla="*/ 280988 w 638175"/>
                <a:gd name="connsiteY8" fmla="*/ 345281 h 476250"/>
                <a:gd name="connsiteX9" fmla="*/ 292894 w 638175"/>
                <a:gd name="connsiteY9" fmla="*/ 338137 h 476250"/>
                <a:gd name="connsiteX10" fmla="*/ 307181 w 638175"/>
                <a:gd name="connsiteY10" fmla="*/ 326231 h 476250"/>
                <a:gd name="connsiteX11" fmla="*/ 326231 w 638175"/>
                <a:gd name="connsiteY11" fmla="*/ 338137 h 476250"/>
                <a:gd name="connsiteX12" fmla="*/ 333375 w 638175"/>
                <a:gd name="connsiteY12" fmla="*/ 307181 h 476250"/>
                <a:gd name="connsiteX13" fmla="*/ 402431 w 638175"/>
                <a:gd name="connsiteY13" fmla="*/ 295275 h 476250"/>
                <a:gd name="connsiteX14" fmla="*/ 402431 w 638175"/>
                <a:gd name="connsiteY14" fmla="*/ 295275 h 476250"/>
                <a:gd name="connsiteX15" fmla="*/ 423863 w 638175"/>
                <a:gd name="connsiteY15" fmla="*/ 271462 h 476250"/>
                <a:gd name="connsiteX16" fmla="*/ 442913 w 638175"/>
                <a:gd name="connsiteY16" fmla="*/ 266700 h 476250"/>
                <a:gd name="connsiteX17" fmla="*/ 466725 w 638175"/>
                <a:gd name="connsiteY17" fmla="*/ 254794 h 476250"/>
                <a:gd name="connsiteX18" fmla="*/ 488156 w 638175"/>
                <a:gd name="connsiteY18" fmla="*/ 240506 h 476250"/>
                <a:gd name="connsiteX19" fmla="*/ 495300 w 638175"/>
                <a:gd name="connsiteY19" fmla="*/ 240506 h 476250"/>
                <a:gd name="connsiteX20" fmla="*/ 495300 w 638175"/>
                <a:gd name="connsiteY20" fmla="*/ 240506 h 476250"/>
                <a:gd name="connsiteX21" fmla="*/ 509588 w 638175"/>
                <a:gd name="connsiteY21" fmla="*/ 230981 h 476250"/>
                <a:gd name="connsiteX22" fmla="*/ 509588 w 638175"/>
                <a:gd name="connsiteY22" fmla="*/ 230981 h 476250"/>
                <a:gd name="connsiteX23" fmla="*/ 485775 w 638175"/>
                <a:gd name="connsiteY23" fmla="*/ 211931 h 476250"/>
                <a:gd name="connsiteX24" fmla="*/ 490538 w 638175"/>
                <a:gd name="connsiteY24" fmla="*/ 188119 h 476250"/>
                <a:gd name="connsiteX25" fmla="*/ 509588 w 638175"/>
                <a:gd name="connsiteY25" fmla="*/ 197644 h 476250"/>
                <a:gd name="connsiteX26" fmla="*/ 550069 w 638175"/>
                <a:gd name="connsiteY26" fmla="*/ 209550 h 476250"/>
                <a:gd name="connsiteX27" fmla="*/ 550069 w 638175"/>
                <a:gd name="connsiteY27" fmla="*/ 230981 h 476250"/>
                <a:gd name="connsiteX28" fmla="*/ 566738 w 638175"/>
                <a:gd name="connsiteY28" fmla="*/ 230981 h 476250"/>
                <a:gd name="connsiteX29" fmla="*/ 559594 w 638175"/>
                <a:gd name="connsiteY29" fmla="*/ 250031 h 476250"/>
                <a:gd name="connsiteX30" fmla="*/ 592931 w 638175"/>
                <a:gd name="connsiteY30" fmla="*/ 257175 h 476250"/>
                <a:gd name="connsiteX31" fmla="*/ 611981 w 638175"/>
                <a:gd name="connsiteY31" fmla="*/ 221456 h 476250"/>
                <a:gd name="connsiteX32" fmla="*/ 623888 w 638175"/>
                <a:gd name="connsiteY32" fmla="*/ 176212 h 476250"/>
                <a:gd name="connsiteX33" fmla="*/ 633413 w 638175"/>
                <a:gd name="connsiteY33" fmla="*/ 140494 h 476250"/>
                <a:gd name="connsiteX34" fmla="*/ 638175 w 638175"/>
                <a:gd name="connsiteY34" fmla="*/ 121444 h 476250"/>
                <a:gd name="connsiteX35" fmla="*/ 638175 w 638175"/>
                <a:gd name="connsiteY35" fmla="*/ 121444 h 476250"/>
                <a:gd name="connsiteX36" fmla="*/ 628650 w 638175"/>
                <a:gd name="connsiteY36" fmla="*/ 88106 h 476250"/>
                <a:gd name="connsiteX37" fmla="*/ 623888 w 638175"/>
                <a:gd name="connsiteY37" fmla="*/ 59531 h 476250"/>
                <a:gd name="connsiteX38" fmla="*/ 585788 w 638175"/>
                <a:gd name="connsiteY38" fmla="*/ 38100 h 476250"/>
                <a:gd name="connsiteX39" fmla="*/ 585788 w 638175"/>
                <a:gd name="connsiteY39" fmla="*/ 38100 h 476250"/>
                <a:gd name="connsiteX40" fmla="*/ 571500 w 638175"/>
                <a:gd name="connsiteY40" fmla="*/ 23812 h 476250"/>
                <a:gd name="connsiteX41" fmla="*/ 552450 w 638175"/>
                <a:gd name="connsiteY41" fmla="*/ 30956 h 476250"/>
                <a:gd name="connsiteX42" fmla="*/ 545306 w 638175"/>
                <a:gd name="connsiteY42" fmla="*/ 23812 h 476250"/>
                <a:gd name="connsiteX43" fmla="*/ 528638 w 638175"/>
                <a:gd name="connsiteY43" fmla="*/ 30956 h 476250"/>
                <a:gd name="connsiteX44" fmla="*/ 500063 w 638175"/>
                <a:gd name="connsiteY44" fmla="*/ 38100 h 476250"/>
                <a:gd name="connsiteX45" fmla="*/ 490538 w 638175"/>
                <a:gd name="connsiteY45" fmla="*/ 40481 h 476250"/>
                <a:gd name="connsiteX46" fmla="*/ 454819 w 638175"/>
                <a:gd name="connsiteY46" fmla="*/ 38100 h 476250"/>
                <a:gd name="connsiteX47" fmla="*/ 445294 w 638175"/>
                <a:gd name="connsiteY47" fmla="*/ 61912 h 476250"/>
                <a:gd name="connsiteX48" fmla="*/ 426244 w 638175"/>
                <a:gd name="connsiteY48" fmla="*/ 88106 h 476250"/>
                <a:gd name="connsiteX49" fmla="*/ 347663 w 638175"/>
                <a:gd name="connsiteY49" fmla="*/ 88106 h 476250"/>
                <a:gd name="connsiteX50" fmla="*/ 326231 w 638175"/>
                <a:gd name="connsiteY50" fmla="*/ 80962 h 476250"/>
                <a:gd name="connsiteX51" fmla="*/ 302419 w 638175"/>
                <a:gd name="connsiteY51" fmla="*/ 73819 h 476250"/>
                <a:gd name="connsiteX52" fmla="*/ 280988 w 638175"/>
                <a:gd name="connsiteY52" fmla="*/ 83344 h 476250"/>
                <a:gd name="connsiteX53" fmla="*/ 280988 w 638175"/>
                <a:gd name="connsiteY53" fmla="*/ 83344 h 476250"/>
                <a:gd name="connsiteX54" fmla="*/ 264319 w 638175"/>
                <a:gd name="connsiteY54" fmla="*/ 71437 h 476250"/>
                <a:gd name="connsiteX55" fmla="*/ 261938 w 638175"/>
                <a:gd name="connsiteY55" fmla="*/ 47625 h 476250"/>
                <a:gd name="connsiteX56" fmla="*/ 238125 w 638175"/>
                <a:gd name="connsiteY56" fmla="*/ 21431 h 476250"/>
                <a:gd name="connsiteX57" fmla="*/ 235744 w 638175"/>
                <a:gd name="connsiteY57" fmla="*/ 11906 h 476250"/>
                <a:gd name="connsiteX58" fmla="*/ 226219 w 638175"/>
                <a:gd name="connsiteY58" fmla="*/ 9525 h 476250"/>
                <a:gd name="connsiteX59" fmla="*/ 226219 w 638175"/>
                <a:gd name="connsiteY59" fmla="*/ 9525 h 476250"/>
                <a:gd name="connsiteX60" fmla="*/ 195263 w 638175"/>
                <a:gd name="connsiteY60" fmla="*/ 0 h 476250"/>
                <a:gd name="connsiteX61" fmla="*/ 176213 w 638175"/>
                <a:gd name="connsiteY61" fmla="*/ 4762 h 476250"/>
                <a:gd name="connsiteX62" fmla="*/ 150019 w 638175"/>
                <a:gd name="connsiteY62" fmla="*/ 14287 h 476250"/>
                <a:gd name="connsiteX63" fmla="*/ 142875 w 638175"/>
                <a:gd name="connsiteY63" fmla="*/ 21431 h 476250"/>
                <a:gd name="connsiteX64" fmla="*/ 100013 w 638175"/>
                <a:gd name="connsiteY64" fmla="*/ 23812 h 476250"/>
                <a:gd name="connsiteX65" fmla="*/ 85725 w 638175"/>
                <a:gd name="connsiteY65" fmla="*/ 35719 h 476250"/>
                <a:gd name="connsiteX66" fmla="*/ 73819 w 638175"/>
                <a:gd name="connsiteY66" fmla="*/ 40481 h 476250"/>
                <a:gd name="connsiteX67" fmla="*/ 61913 w 638175"/>
                <a:gd name="connsiteY67" fmla="*/ 57150 h 476250"/>
                <a:gd name="connsiteX68" fmla="*/ 61913 w 638175"/>
                <a:gd name="connsiteY68" fmla="*/ 57150 h 476250"/>
                <a:gd name="connsiteX69" fmla="*/ 57150 w 638175"/>
                <a:gd name="connsiteY69" fmla="*/ 104775 h 476250"/>
                <a:gd name="connsiteX70" fmla="*/ 59531 w 638175"/>
                <a:gd name="connsiteY70" fmla="*/ 133350 h 476250"/>
                <a:gd name="connsiteX71" fmla="*/ 64294 w 638175"/>
                <a:gd name="connsiteY71" fmla="*/ 164306 h 476250"/>
                <a:gd name="connsiteX72" fmla="*/ 64294 w 638175"/>
                <a:gd name="connsiteY72" fmla="*/ 164306 h 476250"/>
                <a:gd name="connsiteX73" fmla="*/ 102394 w 638175"/>
                <a:gd name="connsiteY73" fmla="*/ 185737 h 476250"/>
                <a:gd name="connsiteX74" fmla="*/ 121444 w 638175"/>
                <a:gd name="connsiteY74" fmla="*/ 195262 h 476250"/>
                <a:gd name="connsiteX75" fmla="*/ 130969 w 638175"/>
                <a:gd name="connsiteY75" fmla="*/ 204787 h 476250"/>
                <a:gd name="connsiteX76" fmla="*/ 154781 w 638175"/>
                <a:gd name="connsiteY76" fmla="*/ 214312 h 476250"/>
                <a:gd name="connsiteX77" fmla="*/ 157163 w 638175"/>
                <a:gd name="connsiteY77" fmla="*/ 242887 h 476250"/>
                <a:gd name="connsiteX78" fmla="*/ 128588 w 638175"/>
                <a:gd name="connsiteY78" fmla="*/ 250031 h 476250"/>
                <a:gd name="connsiteX79" fmla="*/ 97631 w 638175"/>
                <a:gd name="connsiteY79" fmla="*/ 264319 h 476250"/>
                <a:gd name="connsiteX80" fmla="*/ 71438 w 638175"/>
                <a:gd name="connsiteY80" fmla="*/ 271462 h 476250"/>
                <a:gd name="connsiteX81" fmla="*/ 71438 w 638175"/>
                <a:gd name="connsiteY81" fmla="*/ 271462 h 476250"/>
                <a:gd name="connsiteX82" fmla="*/ 76200 w 638175"/>
                <a:gd name="connsiteY82" fmla="*/ 304800 h 476250"/>
                <a:gd name="connsiteX83" fmla="*/ 85725 w 638175"/>
                <a:gd name="connsiteY83" fmla="*/ 314325 h 476250"/>
                <a:gd name="connsiteX84" fmla="*/ 83344 w 638175"/>
                <a:gd name="connsiteY84" fmla="*/ 326231 h 476250"/>
                <a:gd name="connsiteX85" fmla="*/ 61913 w 638175"/>
                <a:gd name="connsiteY85" fmla="*/ 338137 h 476250"/>
                <a:gd name="connsiteX86" fmla="*/ 33338 w 638175"/>
                <a:gd name="connsiteY86" fmla="*/ 350044 h 476250"/>
                <a:gd name="connsiteX87" fmla="*/ 21431 w 638175"/>
                <a:gd name="connsiteY87" fmla="*/ 335756 h 476250"/>
                <a:gd name="connsiteX88" fmla="*/ 2381 w 638175"/>
                <a:gd name="connsiteY88" fmla="*/ 350044 h 476250"/>
                <a:gd name="connsiteX89" fmla="*/ 2381 w 638175"/>
                <a:gd name="connsiteY89" fmla="*/ 359569 h 476250"/>
                <a:gd name="connsiteX90" fmla="*/ 11906 w 638175"/>
                <a:gd name="connsiteY90" fmla="*/ 369094 h 476250"/>
                <a:gd name="connsiteX91" fmla="*/ 2381 w 638175"/>
                <a:gd name="connsiteY91" fmla="*/ 381000 h 476250"/>
                <a:gd name="connsiteX92" fmla="*/ 0 w 638175"/>
                <a:gd name="connsiteY92" fmla="*/ 392906 h 476250"/>
                <a:gd name="connsiteX93" fmla="*/ 19050 w 638175"/>
                <a:gd name="connsiteY93" fmla="*/ 400050 h 476250"/>
                <a:gd name="connsiteX94" fmla="*/ 21431 w 638175"/>
                <a:gd name="connsiteY94" fmla="*/ 416719 h 476250"/>
                <a:gd name="connsiteX95" fmla="*/ 64294 w 638175"/>
                <a:gd name="connsiteY95" fmla="*/ 433387 h 476250"/>
                <a:gd name="connsiteX96" fmla="*/ 90488 w 638175"/>
                <a:gd name="connsiteY9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38175" h="476250">
                  <a:moveTo>
                    <a:pt x="90488" y="476250"/>
                  </a:moveTo>
                  <a:lnTo>
                    <a:pt x="116681" y="416719"/>
                  </a:lnTo>
                  <a:lnTo>
                    <a:pt x="138113" y="404812"/>
                  </a:lnTo>
                  <a:lnTo>
                    <a:pt x="171450" y="397669"/>
                  </a:lnTo>
                  <a:lnTo>
                    <a:pt x="188119" y="388144"/>
                  </a:lnTo>
                  <a:lnTo>
                    <a:pt x="214313" y="400050"/>
                  </a:lnTo>
                  <a:lnTo>
                    <a:pt x="233363" y="371475"/>
                  </a:lnTo>
                  <a:lnTo>
                    <a:pt x="257175" y="369094"/>
                  </a:lnTo>
                  <a:lnTo>
                    <a:pt x="280988" y="345281"/>
                  </a:lnTo>
                  <a:lnTo>
                    <a:pt x="292894" y="338137"/>
                  </a:lnTo>
                  <a:lnTo>
                    <a:pt x="307181" y="326231"/>
                  </a:lnTo>
                  <a:lnTo>
                    <a:pt x="326231" y="338137"/>
                  </a:lnTo>
                  <a:lnTo>
                    <a:pt x="333375" y="307181"/>
                  </a:lnTo>
                  <a:lnTo>
                    <a:pt x="402431" y="295275"/>
                  </a:lnTo>
                  <a:lnTo>
                    <a:pt x="402431" y="295275"/>
                  </a:lnTo>
                  <a:lnTo>
                    <a:pt x="423863" y="271462"/>
                  </a:lnTo>
                  <a:lnTo>
                    <a:pt x="442913" y="266700"/>
                  </a:lnTo>
                  <a:lnTo>
                    <a:pt x="466725" y="254794"/>
                  </a:lnTo>
                  <a:lnTo>
                    <a:pt x="488156" y="240506"/>
                  </a:lnTo>
                  <a:lnTo>
                    <a:pt x="495300" y="240506"/>
                  </a:lnTo>
                  <a:lnTo>
                    <a:pt x="495300" y="240506"/>
                  </a:lnTo>
                  <a:lnTo>
                    <a:pt x="509588" y="230981"/>
                  </a:lnTo>
                  <a:lnTo>
                    <a:pt x="509588" y="230981"/>
                  </a:lnTo>
                  <a:lnTo>
                    <a:pt x="485775" y="211931"/>
                  </a:lnTo>
                  <a:lnTo>
                    <a:pt x="490538" y="188119"/>
                  </a:lnTo>
                  <a:lnTo>
                    <a:pt x="509588" y="197644"/>
                  </a:lnTo>
                  <a:lnTo>
                    <a:pt x="550069" y="209550"/>
                  </a:lnTo>
                  <a:lnTo>
                    <a:pt x="550069" y="230981"/>
                  </a:lnTo>
                  <a:lnTo>
                    <a:pt x="566738" y="230981"/>
                  </a:lnTo>
                  <a:lnTo>
                    <a:pt x="559594" y="250031"/>
                  </a:lnTo>
                  <a:lnTo>
                    <a:pt x="592931" y="257175"/>
                  </a:lnTo>
                  <a:lnTo>
                    <a:pt x="611981" y="221456"/>
                  </a:lnTo>
                  <a:lnTo>
                    <a:pt x="623888" y="176212"/>
                  </a:lnTo>
                  <a:lnTo>
                    <a:pt x="633413" y="140494"/>
                  </a:lnTo>
                  <a:lnTo>
                    <a:pt x="638175" y="121444"/>
                  </a:lnTo>
                  <a:lnTo>
                    <a:pt x="638175" y="121444"/>
                  </a:lnTo>
                  <a:lnTo>
                    <a:pt x="628650" y="88106"/>
                  </a:lnTo>
                  <a:lnTo>
                    <a:pt x="623888" y="59531"/>
                  </a:lnTo>
                  <a:lnTo>
                    <a:pt x="585788" y="38100"/>
                  </a:lnTo>
                  <a:lnTo>
                    <a:pt x="585788" y="38100"/>
                  </a:lnTo>
                  <a:lnTo>
                    <a:pt x="571500" y="23812"/>
                  </a:lnTo>
                  <a:lnTo>
                    <a:pt x="552450" y="30956"/>
                  </a:lnTo>
                  <a:lnTo>
                    <a:pt x="545306" y="23812"/>
                  </a:lnTo>
                  <a:lnTo>
                    <a:pt x="528638" y="30956"/>
                  </a:lnTo>
                  <a:lnTo>
                    <a:pt x="500063" y="38100"/>
                  </a:lnTo>
                  <a:lnTo>
                    <a:pt x="490538" y="40481"/>
                  </a:lnTo>
                  <a:lnTo>
                    <a:pt x="454819" y="38100"/>
                  </a:lnTo>
                  <a:lnTo>
                    <a:pt x="445294" y="61912"/>
                  </a:lnTo>
                  <a:lnTo>
                    <a:pt x="426244" y="88106"/>
                  </a:lnTo>
                  <a:lnTo>
                    <a:pt x="347663" y="88106"/>
                  </a:lnTo>
                  <a:lnTo>
                    <a:pt x="326231" y="80962"/>
                  </a:lnTo>
                  <a:lnTo>
                    <a:pt x="302419" y="73819"/>
                  </a:lnTo>
                  <a:lnTo>
                    <a:pt x="280988" y="83344"/>
                  </a:lnTo>
                  <a:lnTo>
                    <a:pt x="280988" y="83344"/>
                  </a:lnTo>
                  <a:lnTo>
                    <a:pt x="264319" y="71437"/>
                  </a:lnTo>
                  <a:lnTo>
                    <a:pt x="261938" y="47625"/>
                  </a:lnTo>
                  <a:lnTo>
                    <a:pt x="238125" y="21431"/>
                  </a:lnTo>
                  <a:lnTo>
                    <a:pt x="235744" y="11906"/>
                  </a:lnTo>
                  <a:lnTo>
                    <a:pt x="226219" y="9525"/>
                  </a:lnTo>
                  <a:lnTo>
                    <a:pt x="226219" y="9525"/>
                  </a:lnTo>
                  <a:lnTo>
                    <a:pt x="195263" y="0"/>
                  </a:lnTo>
                  <a:lnTo>
                    <a:pt x="176213" y="4762"/>
                  </a:lnTo>
                  <a:lnTo>
                    <a:pt x="150019" y="14287"/>
                  </a:lnTo>
                  <a:lnTo>
                    <a:pt x="142875" y="21431"/>
                  </a:lnTo>
                  <a:lnTo>
                    <a:pt x="100013" y="23812"/>
                  </a:lnTo>
                  <a:lnTo>
                    <a:pt x="85725" y="35719"/>
                  </a:lnTo>
                  <a:lnTo>
                    <a:pt x="73819" y="40481"/>
                  </a:lnTo>
                  <a:lnTo>
                    <a:pt x="61913" y="57150"/>
                  </a:lnTo>
                  <a:lnTo>
                    <a:pt x="61913" y="57150"/>
                  </a:lnTo>
                  <a:lnTo>
                    <a:pt x="57150" y="104775"/>
                  </a:lnTo>
                  <a:lnTo>
                    <a:pt x="59531" y="133350"/>
                  </a:lnTo>
                  <a:lnTo>
                    <a:pt x="64294" y="164306"/>
                  </a:lnTo>
                  <a:lnTo>
                    <a:pt x="64294" y="164306"/>
                  </a:lnTo>
                  <a:lnTo>
                    <a:pt x="102394" y="185737"/>
                  </a:lnTo>
                  <a:lnTo>
                    <a:pt x="121444" y="195262"/>
                  </a:lnTo>
                  <a:lnTo>
                    <a:pt x="130969" y="204787"/>
                  </a:lnTo>
                  <a:lnTo>
                    <a:pt x="154781" y="214312"/>
                  </a:lnTo>
                  <a:lnTo>
                    <a:pt x="157163" y="242887"/>
                  </a:lnTo>
                  <a:lnTo>
                    <a:pt x="128588" y="250031"/>
                  </a:lnTo>
                  <a:lnTo>
                    <a:pt x="97631" y="264319"/>
                  </a:lnTo>
                  <a:lnTo>
                    <a:pt x="71438" y="271462"/>
                  </a:lnTo>
                  <a:lnTo>
                    <a:pt x="71438" y="271462"/>
                  </a:lnTo>
                  <a:lnTo>
                    <a:pt x="76200" y="304800"/>
                  </a:lnTo>
                  <a:lnTo>
                    <a:pt x="85725" y="314325"/>
                  </a:lnTo>
                  <a:lnTo>
                    <a:pt x="83344" y="326231"/>
                  </a:lnTo>
                  <a:lnTo>
                    <a:pt x="61913" y="338137"/>
                  </a:lnTo>
                  <a:lnTo>
                    <a:pt x="33338" y="350044"/>
                  </a:lnTo>
                  <a:lnTo>
                    <a:pt x="21431" y="335756"/>
                  </a:lnTo>
                  <a:lnTo>
                    <a:pt x="2381" y="350044"/>
                  </a:lnTo>
                  <a:lnTo>
                    <a:pt x="2381" y="359569"/>
                  </a:lnTo>
                  <a:lnTo>
                    <a:pt x="11906" y="369094"/>
                  </a:lnTo>
                  <a:lnTo>
                    <a:pt x="2381" y="381000"/>
                  </a:lnTo>
                  <a:lnTo>
                    <a:pt x="0" y="392906"/>
                  </a:lnTo>
                  <a:lnTo>
                    <a:pt x="19050" y="400050"/>
                  </a:lnTo>
                  <a:lnTo>
                    <a:pt x="21431" y="416719"/>
                  </a:lnTo>
                  <a:lnTo>
                    <a:pt x="64294" y="433387"/>
                  </a:lnTo>
                  <a:lnTo>
                    <a:pt x="90488" y="476250"/>
                  </a:lnTo>
                  <a:close/>
                </a:path>
              </a:pathLst>
            </a:custGeom>
            <a:solidFill>
              <a:srgbClr val="FF0000">
                <a:alpha val="44000"/>
              </a:srgb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7610914" y="4281662"/>
              <a:ext cx="345461" cy="29467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1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016"/>
    </mc:Choice>
    <mc:Fallback xmlns="">
      <p:transition spd="slow" advTm="52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7BF4-413F-4084-B55F-F4047C2CAB73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Main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outputs</a:t>
            </a: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132856"/>
            <a:ext cx="4607867" cy="3816424"/>
          </a:xfrm>
        </p:spPr>
        <p:txBody>
          <a:bodyPr>
            <a:noAutofit/>
          </a:bodyPr>
          <a:lstStyle/>
          <a:p>
            <a:pPr lvl="1"/>
            <a:r>
              <a:rPr lang="en-US" sz="2400" dirty="0" smtClean="0"/>
              <a:t>GEOFLUX is </a:t>
            </a:r>
            <a:r>
              <a:rPr lang="en-US" sz="2400" dirty="0"/>
              <a:t>specialized in ecosystem (erosion) </a:t>
            </a:r>
            <a:r>
              <a:rPr lang="en-US" sz="2400" dirty="0" err="1" smtClean="0"/>
              <a:t>modelling</a:t>
            </a:r>
            <a:r>
              <a:rPr lang="en-US" sz="2400" dirty="0" smtClean="0"/>
              <a:t> </a:t>
            </a:r>
            <a:r>
              <a:rPr lang="en-US" sz="2400" dirty="0"/>
              <a:t>and scenario </a:t>
            </a:r>
            <a:r>
              <a:rPr lang="en-US" sz="2400" dirty="0" err="1" smtClean="0"/>
              <a:t>analys</a:t>
            </a:r>
            <a:r>
              <a:rPr lang="fi-FI" sz="2400" dirty="0" smtClean="0"/>
              <a:t>es</a:t>
            </a:r>
            <a:endParaRPr lang="fi-FI" sz="2400" dirty="0"/>
          </a:p>
          <a:p>
            <a:pPr lvl="1"/>
            <a:r>
              <a:rPr lang="en-US" sz="2400" dirty="0" smtClean="0"/>
              <a:t>Thus</a:t>
            </a:r>
            <a:r>
              <a:rPr lang="en-US" sz="2400" dirty="0"/>
              <a:t>, there is interest in the following research </a:t>
            </a:r>
            <a:r>
              <a:rPr lang="en-US" sz="2400" dirty="0" smtClean="0"/>
              <a:t>outputs:</a:t>
            </a:r>
            <a:endParaRPr lang="fi-FI" sz="2400" dirty="0"/>
          </a:p>
          <a:p>
            <a:pPr lvl="2"/>
            <a:r>
              <a:rPr lang="en-US" dirty="0" smtClean="0"/>
              <a:t>What´s the </a:t>
            </a:r>
            <a:r>
              <a:rPr lang="en-US" dirty="0"/>
              <a:t>impact </a:t>
            </a:r>
            <a:r>
              <a:rPr lang="en-US" dirty="0" smtClean="0"/>
              <a:t>of increasing of bioenergy </a:t>
            </a:r>
            <a:r>
              <a:rPr lang="en-US" dirty="0"/>
              <a:t>production in </a:t>
            </a:r>
            <a:r>
              <a:rPr lang="en-US" dirty="0" smtClean="0"/>
              <a:t>our </a:t>
            </a:r>
            <a:r>
              <a:rPr lang="en-US" dirty="0"/>
              <a:t>case study </a:t>
            </a:r>
            <a:r>
              <a:rPr lang="en-US" dirty="0" smtClean="0"/>
              <a:t>area on </a:t>
            </a:r>
            <a:r>
              <a:rPr lang="en-US" dirty="0"/>
              <a:t>the different </a:t>
            </a:r>
            <a:r>
              <a:rPr lang="en-US" dirty="0" smtClean="0"/>
              <a:t>ecosystems ?</a:t>
            </a:r>
            <a:endParaRPr lang="fi-FI" dirty="0"/>
          </a:p>
          <a:p>
            <a:pPr lvl="3"/>
            <a:r>
              <a:rPr lang="en-US" dirty="0"/>
              <a:t>What are the problems and solutions for various ecosystem </a:t>
            </a:r>
            <a:r>
              <a:rPr lang="en-US" dirty="0" smtClean="0"/>
              <a:t>services ?</a:t>
            </a:r>
          </a:p>
          <a:p>
            <a:pPr lvl="3"/>
            <a:r>
              <a:rPr lang="en-US" dirty="0"/>
              <a:t>How can stakeholders be </a:t>
            </a:r>
            <a:r>
              <a:rPr lang="en-US" dirty="0" smtClean="0"/>
              <a:t>informed/advised ?</a:t>
            </a:r>
            <a:endParaRPr lang="fi-FI" dirty="0"/>
          </a:p>
          <a:p>
            <a:pPr lvl="3"/>
            <a:endParaRPr lang="fi-FI" dirty="0"/>
          </a:p>
          <a:p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4294967295"/>
          </p:nvPr>
        </p:nvSpPr>
        <p:spPr>
          <a:xfrm>
            <a:off x="179511" y="6376243"/>
            <a:ext cx="255265" cy="481757"/>
          </a:xfrm>
        </p:spPr>
        <p:txBody>
          <a:bodyPr/>
          <a:lstStyle/>
          <a:p>
            <a:fld id="{11012695-5E05-4A6F-8CD6-F940F488BF84}" type="slidenum">
              <a:rPr lang="fi-FI" smtClean="0"/>
              <a:pPr/>
              <a:t>3</a:t>
            </a:fld>
            <a:endParaRPr lang="fi-FI" dirty="0"/>
          </a:p>
        </p:txBody>
      </p:sp>
      <p:sp>
        <p:nvSpPr>
          <p:cNvPr id="7" name="Alatunnisteen paikkamerkki 2"/>
          <p:cNvSpPr>
            <a:spLocks noGrp="1"/>
          </p:cNvSpPr>
          <p:nvPr>
            <p:ph type="ftr" sz="quarter" idx="11"/>
          </p:nvPr>
        </p:nvSpPr>
        <p:spPr>
          <a:xfrm rot="16200000">
            <a:off x="-1340296" y="4696475"/>
            <a:ext cx="2895600" cy="144016"/>
          </a:xfrm>
        </p:spPr>
        <p:txBody>
          <a:bodyPr/>
          <a:lstStyle/>
          <a:p>
            <a:r>
              <a:rPr lang="fi-FI" smtClean="0"/>
              <a:t>Daniel Wurbs, GEOFLUX (Germany)</a:t>
            </a:r>
            <a:endParaRPr lang="fi-FI" dirty="0"/>
          </a:p>
        </p:txBody>
      </p:sp>
      <p:sp>
        <p:nvSpPr>
          <p:cNvPr id="3" name="Rechteck 2"/>
          <p:cNvSpPr/>
          <p:nvPr/>
        </p:nvSpPr>
        <p:spPr>
          <a:xfrm>
            <a:off x="7020272" y="6597352"/>
            <a:ext cx="2182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Photo</a:t>
            </a:r>
            <a:r>
              <a:rPr lang="en-US" sz="1200">
                <a:solidFill>
                  <a:schemeClr val="bg1"/>
                </a:solidFill>
              </a:rPr>
              <a:t>: André </a:t>
            </a:r>
            <a:r>
              <a:rPr lang="en-US" sz="1200" smtClean="0">
                <a:solidFill>
                  <a:schemeClr val="bg1"/>
                </a:solidFill>
              </a:rPr>
              <a:t>Künzelmann (UFZ)</a:t>
            </a:r>
            <a:endParaRPr lang="de-DE" sz="1200">
              <a:solidFill>
                <a:schemeClr val="bg1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2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48"/>
    </mc:Choice>
    <mc:Fallback xmlns="">
      <p:transition spd="slow" advTm="30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äivämäärän paikkamerkki 1"/>
          <p:cNvSpPr>
            <a:spLocks noGrp="1"/>
          </p:cNvSpPr>
          <p:nvPr>
            <p:ph type="dt" sz="half" idx="10"/>
          </p:nvPr>
        </p:nvSpPr>
        <p:spPr>
          <a:xfrm rot="16200000">
            <a:off x="-190872" y="6478691"/>
            <a:ext cx="596752" cy="144015"/>
          </a:xfrm>
        </p:spPr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0" name="Otsikko 4"/>
          <p:cNvSpPr>
            <a:spLocks noGrp="1"/>
          </p:cNvSpPr>
          <p:nvPr>
            <p:ph type="title"/>
          </p:nvPr>
        </p:nvSpPr>
        <p:spPr>
          <a:xfrm>
            <a:off x="662879" y="1003004"/>
            <a:ext cx="4644721" cy="1633908"/>
          </a:xfrm>
        </p:spPr>
        <p:txBody>
          <a:bodyPr/>
          <a:lstStyle/>
          <a:p>
            <a:r>
              <a:rPr lang="fi-FI" dirty="0" smtClean="0"/>
              <a:t>Main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benefits</a:t>
            </a:r>
            <a:r>
              <a:rPr lang="fi-FI" dirty="0" smtClean="0"/>
              <a:t> to the </a:t>
            </a:r>
            <a:r>
              <a:rPr lang="fi-FI" dirty="0" err="1" smtClean="0"/>
              <a:t>company</a:t>
            </a:r>
            <a:endParaRPr lang="fi-FI" sz="1400" dirty="0">
              <a:solidFill>
                <a:srgbClr val="FF0000"/>
              </a:solidFill>
            </a:endParaRPr>
          </a:p>
        </p:txBody>
      </p:sp>
      <p:sp>
        <p:nvSpPr>
          <p:cNvPr id="21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564904"/>
            <a:ext cx="4679875" cy="4349909"/>
          </a:xfrm>
        </p:spPr>
        <p:txBody>
          <a:bodyPr>
            <a:noAutofit/>
          </a:bodyPr>
          <a:lstStyle/>
          <a:p>
            <a:pPr lvl="1"/>
            <a:r>
              <a:rPr lang="en-US" sz="2400"/>
              <a:t>Expansion </a:t>
            </a:r>
            <a:r>
              <a:rPr lang="en-US" sz="2400" smtClean="0"/>
              <a:t>company profile by …</a:t>
            </a:r>
            <a:endParaRPr lang="fi-FI" sz="2400" dirty="0"/>
          </a:p>
          <a:p>
            <a:pPr lvl="2"/>
            <a:r>
              <a:rPr lang="en-US" smtClean="0"/>
              <a:t>… application </a:t>
            </a:r>
            <a:r>
              <a:rPr lang="en-US"/>
              <a:t>of new methods and models</a:t>
            </a:r>
            <a:endParaRPr lang="fi-FI" smtClean="0"/>
          </a:p>
          <a:p>
            <a:pPr lvl="3"/>
            <a:r>
              <a:rPr lang="en-US" smtClean="0"/>
              <a:t>… more specialization </a:t>
            </a:r>
            <a:r>
              <a:rPr lang="en-US"/>
              <a:t>in the </a:t>
            </a:r>
            <a:r>
              <a:rPr lang="en-US" smtClean="0"/>
              <a:t>topic </a:t>
            </a:r>
            <a:r>
              <a:rPr lang="en-US"/>
              <a:t>of ecosystem services </a:t>
            </a:r>
            <a:r>
              <a:rPr lang="en-US" smtClean="0"/>
              <a:t>&amp; bio </a:t>
            </a:r>
            <a:r>
              <a:rPr lang="en-US"/>
              <a:t>energy </a:t>
            </a:r>
            <a:r>
              <a:rPr lang="en-US" smtClean="0"/>
              <a:t>production</a:t>
            </a:r>
          </a:p>
          <a:p>
            <a:pPr lvl="1"/>
            <a:r>
              <a:rPr lang="en-US" sz="2400" smtClean="0"/>
              <a:t>Creation &amp; extension of relationships with …</a:t>
            </a:r>
            <a:endParaRPr lang="fi-FI" sz="2400" smtClean="0"/>
          </a:p>
          <a:p>
            <a:pPr lvl="2"/>
            <a:r>
              <a:rPr lang="en-US" smtClean="0"/>
              <a:t>… </a:t>
            </a:r>
            <a:r>
              <a:rPr lang="en-US"/>
              <a:t>involved stakeholders (regional &amp; national </a:t>
            </a:r>
            <a:r>
              <a:rPr lang="en-US" smtClean="0"/>
              <a:t>administration</a:t>
            </a:r>
            <a:r>
              <a:rPr lang="en-US"/>
              <a:t>)</a:t>
            </a:r>
          </a:p>
          <a:p>
            <a:pPr lvl="3"/>
            <a:r>
              <a:rPr lang="en-US" smtClean="0"/>
              <a:t>… Helmholtz </a:t>
            </a:r>
            <a:r>
              <a:rPr lang="en-US"/>
              <a:t>Centre for Environmental Research (</a:t>
            </a:r>
            <a:r>
              <a:rPr lang="en-US" smtClean="0"/>
              <a:t>UfZ) </a:t>
            </a:r>
          </a:p>
          <a:p>
            <a:pPr lvl="3"/>
            <a:r>
              <a:rPr lang="en-US" smtClean="0"/>
              <a:t>… other participants in OpenNESS</a:t>
            </a:r>
            <a:endParaRPr lang="fi-FI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Alatunnisteen paikkamerkki 2"/>
          <p:cNvSpPr>
            <a:spLocks noGrp="1"/>
          </p:cNvSpPr>
          <p:nvPr>
            <p:ph type="ftr" sz="quarter" idx="11"/>
          </p:nvPr>
        </p:nvSpPr>
        <p:spPr>
          <a:xfrm rot="16200000">
            <a:off x="-1340296" y="4696475"/>
            <a:ext cx="2895600" cy="144016"/>
          </a:xfrm>
        </p:spPr>
        <p:txBody>
          <a:bodyPr/>
          <a:lstStyle/>
          <a:p>
            <a:r>
              <a:rPr lang="fi-FI" smtClean="0"/>
              <a:t>Daniel Wurbs, GEOFLUX (Germany)</a:t>
            </a:r>
            <a:endParaRPr lang="fi-FI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4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650"/>
    </mc:Choice>
    <mc:Fallback xmlns="">
      <p:transition spd="slow" advTm="33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294967295"/>
          </p:nvPr>
        </p:nvSpPr>
        <p:spPr>
          <a:xfrm>
            <a:off x="179511" y="6376243"/>
            <a:ext cx="255265" cy="481757"/>
          </a:xfrm>
        </p:spPr>
        <p:txBody>
          <a:bodyPr/>
          <a:lstStyle/>
          <a:p>
            <a:fld id="{11012695-5E05-4A6F-8CD6-F940F488BF84}" type="slidenum">
              <a:rPr lang="fi-FI" smtClean="0"/>
              <a:pPr/>
              <a:t>5</a:t>
            </a:fld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Generic</a:t>
            </a:r>
            <a:r>
              <a:rPr lang="fi-FI" dirty="0" smtClean="0"/>
              <a:t> </a:t>
            </a:r>
            <a:r>
              <a:rPr lang="fi-FI" dirty="0" err="1" smtClean="0"/>
              <a:t>lessons</a:t>
            </a:r>
            <a:r>
              <a:rPr lang="fi-FI" dirty="0" smtClean="0"/>
              <a:t> for </a:t>
            </a:r>
            <a:r>
              <a:rPr lang="fi-FI" dirty="0" err="1" smtClean="0"/>
              <a:t>SMEs</a:t>
            </a:r>
            <a:endParaRPr lang="fi-FI" sz="1400" dirty="0">
              <a:solidFill>
                <a:srgbClr val="FF0000"/>
              </a:solidFill>
            </a:endParaRP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3568" y="2564904"/>
            <a:ext cx="4535487" cy="3527425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smtClean="0"/>
              <a:t>Participation </a:t>
            </a:r>
            <a:r>
              <a:rPr lang="en-US"/>
              <a:t>in EU research projects enables SMEs to gain scientific and administrative </a:t>
            </a:r>
            <a:r>
              <a:rPr lang="en-US" smtClean="0"/>
              <a:t>experience</a:t>
            </a:r>
          </a:p>
          <a:p>
            <a:pPr lvl="1"/>
            <a:r>
              <a:rPr lang="en-US"/>
              <a:t>Enables exchange at international </a:t>
            </a:r>
            <a:r>
              <a:rPr lang="en-US" smtClean="0"/>
              <a:t>level</a:t>
            </a:r>
            <a:endParaRPr lang="fi-FI" dirty="0">
              <a:solidFill>
                <a:srgbClr val="FF0000"/>
              </a:solidFill>
            </a:endParaRPr>
          </a:p>
          <a:p>
            <a:pPr lvl="1"/>
            <a:r>
              <a:rPr lang="en-US" smtClean="0"/>
              <a:t>Especially </a:t>
            </a:r>
            <a:r>
              <a:rPr lang="en-US"/>
              <a:t>small SME under circumstances might face difficulties to ensure the logistical (international meetings) and personnel expenses</a:t>
            </a:r>
            <a:endParaRPr lang="fi-FI" dirty="0"/>
          </a:p>
        </p:txBody>
      </p:sp>
      <p:sp>
        <p:nvSpPr>
          <p:cNvPr id="7" name="Alatunnisteen paikkamerkki 2"/>
          <p:cNvSpPr>
            <a:spLocks noGrp="1"/>
          </p:cNvSpPr>
          <p:nvPr>
            <p:ph type="ftr" sz="quarter" idx="11"/>
          </p:nvPr>
        </p:nvSpPr>
        <p:spPr>
          <a:xfrm rot="16200000">
            <a:off x="-1340296" y="4696475"/>
            <a:ext cx="2895600" cy="144016"/>
          </a:xfrm>
        </p:spPr>
        <p:txBody>
          <a:bodyPr/>
          <a:lstStyle/>
          <a:p>
            <a:r>
              <a:rPr lang="fi-FI" smtClean="0"/>
              <a:t>Daniel Wurbs, GEOFLUX (Germany)</a:t>
            </a:r>
            <a:endParaRPr lang="fi-FI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39"/>
    </mc:Choice>
    <mc:Fallback xmlns="">
      <p:transition spd="slow" advTm="38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penNESS_template">
  <a:themeElements>
    <a:clrScheme name="OpenNESS">
      <a:dk1>
        <a:sysClr val="windowText" lastClr="000000"/>
      </a:dk1>
      <a:lt1>
        <a:sysClr val="window" lastClr="FFFFFF"/>
      </a:lt1>
      <a:dk2>
        <a:srgbClr val="676D19"/>
      </a:dk2>
      <a:lt2>
        <a:srgbClr val="9F6115"/>
      </a:lt2>
      <a:accent1>
        <a:srgbClr val="BBC122"/>
      </a:accent1>
      <a:accent2>
        <a:srgbClr val="D67C1C"/>
      </a:accent2>
      <a:accent3>
        <a:srgbClr val="75A4A2"/>
      </a:accent3>
      <a:accent4>
        <a:srgbClr val="3A726F"/>
      </a:accent4>
      <a:accent5>
        <a:srgbClr val="9B8563"/>
      </a:accent5>
      <a:accent6>
        <a:srgbClr val="67563D"/>
      </a:accent6>
      <a:hlink>
        <a:srgbClr val="7F7F7F"/>
      </a:hlink>
      <a:folHlink>
        <a:srgbClr val="3F3F3F"/>
      </a:folHlink>
    </a:clrScheme>
    <a:fontScheme name="OpenNESS">
      <a:majorFont>
        <a:latin typeface="Arial Rounded MT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722791C10E094E9D53E40C2A5BB007" ma:contentTypeVersion="0" ma:contentTypeDescription="Create a new document." ma:contentTypeScope="" ma:versionID="14880f3f915ec28c373a9fd441954a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D6C975-9620-4146-8078-C308DD3A4BE5}">
  <ds:schemaRefs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C707B02-28B8-434A-A0A8-F2B995B08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64D568E-BF13-4635-B498-15D8D8D65E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</TotalTime>
  <Words>298</Words>
  <Application>Microsoft Office PowerPoint</Application>
  <PresentationFormat>On-screen Show (4:3)</PresentationFormat>
  <Paragraphs>44</Paragraphs>
  <Slides>5</Slides>
  <Notes>2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OpenNESS_template</vt:lpstr>
      <vt:lpstr>Analysis of bioenergy production in Central Germany and modelling of their impacts on ecosystem services</vt:lpstr>
      <vt:lpstr>Role in OpenNESS</vt:lpstr>
      <vt:lpstr>Main expected outputs </vt:lpstr>
      <vt:lpstr>Main expected benefits to the company</vt:lpstr>
      <vt:lpstr>Generic lessons for SMEs</vt:lpstr>
    </vt:vector>
  </TitlesOfParts>
  <Company>Ympäristöhallinto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Operationalisation of  Natural Capital and Ecosystem Services:  From Concepts to Real-World Applications</dc:title>
  <dc:creator>Turtiainen Satu</dc:creator>
  <cp:lastModifiedBy>Hanneke Wijnja</cp:lastModifiedBy>
  <cp:revision>205</cp:revision>
  <cp:lastPrinted>2015-10-08T17:11:39Z</cp:lastPrinted>
  <dcterms:created xsi:type="dcterms:W3CDTF">2013-01-17T09:00:45Z</dcterms:created>
  <dcterms:modified xsi:type="dcterms:W3CDTF">2015-11-03T15:54:55Z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0x0101005E722791C10E094E9D53E40C2A5BB007</vt:lpwstr>
  </property>
</Properties>
</file>