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1" r:id="rId2"/>
    <p:sldMasterId id="2147483683" r:id="rId3"/>
  </p:sldMasterIdLst>
  <p:notesMasterIdLst>
    <p:notesMasterId r:id="rId11"/>
  </p:notesMasterIdLst>
  <p:sldIdLst>
    <p:sldId id="299" r:id="rId4"/>
    <p:sldId id="300" r:id="rId5"/>
    <p:sldId id="298" r:id="rId6"/>
    <p:sldId id="309" r:id="rId7"/>
    <p:sldId id="310" r:id="rId8"/>
    <p:sldId id="308" r:id="rId9"/>
    <p:sldId id="297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rriet Parke" initials="H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B400"/>
    <a:srgbClr val="C8FF2D"/>
    <a:srgbClr val="ADEA00"/>
    <a:srgbClr val="C38602"/>
    <a:srgbClr val="FF9900"/>
    <a:srgbClr val="FF3300"/>
    <a:srgbClr val="990033"/>
    <a:srgbClr val="8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434" autoAdjust="0"/>
  </p:normalViewPr>
  <p:slideViewPr>
    <p:cSldViewPr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DCA6AB0-FDD8-4AF0-B733-9D6588A29C37}" type="datetimeFigureOut">
              <a:rPr lang="en-GB"/>
              <a:pPr>
                <a:defRPr/>
              </a:pPr>
              <a:t>28/10/2015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3B3A904-442B-4F15-8AE0-4B192D6F99C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460281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750"/>
            <a:ext cx="9144000" cy="110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484784"/>
            <a:ext cx="4244975" cy="5112866"/>
          </a:xfrm>
        </p:spPr>
        <p:txBody>
          <a:bodyPr>
            <a:normAutofit/>
          </a:bodyPr>
          <a:lstStyle>
            <a:lvl1pPr>
              <a:defRPr sz="2800"/>
            </a:lvl1pPr>
            <a:lvl2pPr marL="742950" indent="-285750">
              <a:buFont typeface="Arial" panose="020B0604020202020204" pitchFamily="34" charset="0"/>
              <a:buChar char="•"/>
              <a:defRPr sz="2400"/>
            </a:lvl2pPr>
            <a:lvl3pPr marL="1143000" indent="-228600">
              <a:buFont typeface="Arial" panose="020B0604020202020204" pitchFamily="34" charset="0"/>
              <a:buChar char="•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4784"/>
            <a:ext cx="4244975" cy="5112866"/>
          </a:xfrm>
        </p:spPr>
        <p:txBody>
          <a:bodyPr>
            <a:normAutofit/>
          </a:bodyPr>
          <a:lstStyle>
            <a:lvl1pPr>
              <a:defRPr sz="2800"/>
            </a:lvl1pPr>
            <a:lvl2pPr marL="742950" indent="-285750">
              <a:buFont typeface="Arial" panose="020B0604020202020204" pitchFamily="34" charset="0"/>
              <a:buChar char="•"/>
              <a:defRPr sz="2400"/>
            </a:lvl2pPr>
            <a:lvl3pPr marL="1143000" indent="-228600">
              <a:buFont typeface="Arial" panose="020B0604020202020204" pitchFamily="34" charset="0"/>
              <a:buChar char="•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6" name="Picture 7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6308725"/>
            <a:ext cx="1752600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9961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281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719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0808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876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7325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8411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6207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9394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17F52-D26A-4DE0-A792-A286BF5807F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WENP logo rgb small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>
          <a:xfrm>
            <a:off x="924234" y="260648"/>
            <a:ext cx="7670630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4811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323528" y="476672"/>
            <a:ext cx="8568952" cy="720080"/>
          </a:xfrm>
          <a:prstGeom prst="roundRect">
            <a:avLst/>
          </a:prstGeom>
          <a:solidFill>
            <a:srgbClr val="808D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6408712" cy="720080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  <a:lvl2pPr>
              <a:defRPr>
                <a:latin typeface="Verdana" pitchFamily="34" charset="0"/>
              </a:defRPr>
            </a:lvl2pPr>
            <a:lvl3pPr>
              <a:defRPr>
                <a:latin typeface="Verdana" pitchFamily="34" charset="0"/>
              </a:defRPr>
            </a:lvl3pPr>
            <a:lvl4pPr>
              <a:defRPr>
                <a:latin typeface="Verdana" pitchFamily="34" charset="0"/>
              </a:defRPr>
            </a:lvl4pPr>
            <a:lvl5pPr>
              <a:defRPr>
                <a:latin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4E46-D10E-4F2B-B5D0-8B069558F8A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17F52-D26A-4DE0-A792-A286BF5807F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WENP logo rgb small.jpg"/>
          <p:cNvPicPr>
            <a:picLocks noChangeAspect="1"/>
          </p:cNvPicPr>
          <p:nvPr userDrawn="1"/>
        </p:nvPicPr>
        <p:blipFill>
          <a:blip r:embed="rId2" cstate="screen">
            <a:lum/>
          </a:blip>
          <a:srcRect/>
          <a:stretch>
            <a:fillRect/>
          </a:stretch>
        </p:blipFill>
        <p:spPr>
          <a:xfrm>
            <a:off x="7236296" y="5877272"/>
            <a:ext cx="1819109" cy="829299"/>
          </a:xfrm>
          <a:prstGeom prst="rect">
            <a:avLst/>
          </a:prstGeom>
        </p:spPr>
      </p:pic>
      <p:pic>
        <p:nvPicPr>
          <p:cNvPr id="10" name="Picture 2" descr="\\osprey\my documents\shelly.dewhurst\My Documents\My Pictures\banner-contact.gif"/>
          <p:cNvPicPr>
            <a:picLocks noChangeAspect="1" noChangeArrowheads="1"/>
          </p:cNvPicPr>
          <p:nvPr userDrawn="1"/>
        </p:nvPicPr>
        <p:blipFill>
          <a:blip r:embed="rId3" cstate="screen"/>
          <a:srcRect l="36000" r="2560"/>
          <a:stretch>
            <a:fillRect/>
          </a:stretch>
        </p:blipFill>
        <p:spPr bwMode="auto">
          <a:xfrm>
            <a:off x="7164288" y="619226"/>
            <a:ext cx="1728192" cy="577526"/>
          </a:xfrm>
          <a:prstGeom prst="round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5328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750"/>
            <a:ext cx="9144000" cy="110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484784"/>
            <a:ext cx="8642350" cy="5112866"/>
          </a:xfrm>
        </p:spPr>
        <p:txBody>
          <a:bodyPr>
            <a:normAutofit/>
          </a:bodyPr>
          <a:lstStyle>
            <a:lvl2pPr marL="742950" indent="-28575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5" name="Picture 7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6308725"/>
            <a:ext cx="1752600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1849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4E46-D10E-4F2B-B5D0-8B069558F8A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17F52-D26A-4DE0-A792-A286BF5807F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5356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4E46-D10E-4F2B-B5D0-8B069558F8A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17F52-D26A-4DE0-A792-A286BF5807F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7019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4E46-D10E-4F2B-B5D0-8B069558F8A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17F52-D26A-4DE0-A792-A286BF5807F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2932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4E46-D10E-4F2B-B5D0-8B069558F8A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17F52-D26A-4DE0-A792-A286BF5807F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046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4E46-D10E-4F2B-B5D0-8B069558F8A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17F52-D26A-4DE0-A792-A286BF5807F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3440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4E46-D10E-4F2B-B5D0-8B069558F8A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17F52-D26A-4DE0-A792-A286BF5807F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6404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4E46-D10E-4F2B-B5D0-8B069558F8A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17F52-D26A-4DE0-A792-A286BF5807F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5411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4E46-D10E-4F2B-B5D0-8B069558F8A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17F52-D26A-4DE0-A792-A286BF5807F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1835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4E46-D10E-4F2B-B5D0-8B069558F8A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17F52-D26A-4DE0-A792-A286BF5807F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446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750"/>
            <a:ext cx="9144000" cy="110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484784"/>
            <a:ext cx="8642350" cy="5112866"/>
          </a:xfrm>
        </p:spPr>
        <p:txBody>
          <a:bodyPr>
            <a:normAutofit/>
          </a:bodyPr>
          <a:lstStyle>
            <a:lvl2pPr marL="742950" indent="-28575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311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36910"/>
            <a:ext cx="9144000" cy="110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825" y="2759149"/>
            <a:ext cx="8642350" cy="8651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2033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50825" y="115888"/>
            <a:ext cx="8642350" cy="6481762"/>
          </a:xfrm>
        </p:spPr>
        <p:txBody>
          <a:bodyPr>
            <a:normAutofit/>
          </a:bodyPr>
          <a:lstStyle>
            <a:lvl2pPr marL="742950" indent="-28575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3" name="Picture 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6308725"/>
            <a:ext cx="1752600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6159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4864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532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ounded Rectangle 7"/>
          <p:cNvSpPr/>
          <p:nvPr userDrawn="1"/>
        </p:nvSpPr>
        <p:spPr>
          <a:xfrm>
            <a:off x="609600" y="304800"/>
            <a:ext cx="7924800" cy="10668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3200" b="1" dirty="0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 userDrawn="1"/>
        </p:nvSpPr>
        <p:spPr>
          <a:xfrm>
            <a:off x="7924800" y="1143000"/>
            <a:ext cx="457200" cy="4572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 userDrawn="1"/>
        </p:nvSpPr>
        <p:spPr>
          <a:xfrm>
            <a:off x="8229600" y="1371600"/>
            <a:ext cx="304800" cy="304800"/>
          </a:xfrm>
          <a:prstGeom prst="ellipse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</a:endParaRPr>
          </a:p>
        </p:txBody>
      </p:sp>
      <p:pic>
        <p:nvPicPr>
          <p:cNvPr id="11" name="Picture 10" descr="WENP logo rgb small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>
          <a:xfrm>
            <a:off x="7086600" y="5607495"/>
            <a:ext cx="1981200" cy="116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723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743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232569"/>
            <a:ext cx="8642350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268413"/>
            <a:ext cx="8642350" cy="532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0" r:id="rId2"/>
    <p:sldLayoutId id="2147483663" r:id="rId3"/>
    <p:sldLayoutId id="2147483664" r:id="rId4"/>
    <p:sldLayoutId id="2147483661" r:id="rId5"/>
    <p:sldLayoutId id="2147483655" r:id="rId6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8000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8000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8000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8000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8000"/>
          </a:solidFill>
          <a:latin typeface="Franklin Gothic Book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8000"/>
          </a:solidFill>
          <a:latin typeface="Franklin Gothic Book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8000"/>
          </a:solidFill>
          <a:latin typeface="Franklin Gothic Book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8000"/>
          </a:solidFill>
          <a:latin typeface="Franklin Gothic Book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4"/>
        </a:buClr>
        <a:buFont typeface="Arial" panose="020B0604020202020204" pitchFamily="34" charset="0"/>
        <a:buChar char="•"/>
        <a:defRPr lang="en-US" altLang="en-US" sz="3200" b="1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Tx/>
        <a:buFont typeface="Arial" panose="020B0604020202020204" pitchFamily="34" charset="0"/>
        <a:buChar char="•"/>
        <a:defRPr lang="en-US" altLang="en-US" sz="2800" b="1" dirty="0" smtClean="0">
          <a:solidFill>
            <a:schemeClr val="accent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Tx/>
        <a:buFont typeface="Arial" panose="020B0604020202020204" pitchFamily="34" charset="0"/>
        <a:buChar char="•"/>
        <a:defRPr lang="en-US" altLang="en-US" sz="2400" b="1" dirty="0" smtClean="0">
          <a:solidFill>
            <a:schemeClr val="accent3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10/28/2015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0447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43A94E46-D10E-4F2B-B5D0-8B069558F8A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28/10/2015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CA17F52-D26A-4DE0-A792-A286BF5807F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076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nomia.co.uk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hyperlink" Target="mailto:Dominic.Hogg@eunomia.co.u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457200"/>
            <a:ext cx="9147175" cy="450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16"/>
          <p:cNvSpPr txBox="1">
            <a:spLocks noChangeArrowheads="1"/>
          </p:cNvSpPr>
          <p:nvPr/>
        </p:nvSpPr>
        <p:spPr bwMode="auto">
          <a:xfrm>
            <a:off x="684212" y="1192213"/>
            <a:ext cx="7772400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808000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808000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808000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808000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808000"/>
                </a:solidFill>
                <a:latin typeface="Franklin Gothic Book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808000"/>
                </a:solidFill>
                <a:latin typeface="Franklin Gothic Book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808000"/>
                </a:solidFill>
                <a:latin typeface="Franklin Gothic Book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808000"/>
                </a:solidFill>
                <a:latin typeface="Franklin Gothic Book" pitchFamily="34" charset="0"/>
                <a:cs typeface="Arial" charset="0"/>
              </a:defRPr>
            </a:lvl9pPr>
          </a:lstStyle>
          <a:p>
            <a:pPr eaLnBrk="1" hangingPunct="1"/>
            <a:r>
              <a:rPr lang="en-GB" altLang="en-US" kern="0" dirty="0" smtClean="0"/>
              <a:t>Eunomia and the WENP</a:t>
            </a:r>
            <a:endParaRPr lang="en-US" altLang="en-US" kern="0" dirty="0" smtClean="0"/>
          </a:p>
        </p:txBody>
      </p:sp>
      <p:sp>
        <p:nvSpPr>
          <p:cNvPr id="5" name="Rectangle 17"/>
          <p:cNvSpPr txBox="1">
            <a:spLocks noChangeArrowheads="1"/>
          </p:cNvSpPr>
          <p:nvPr/>
        </p:nvSpPr>
        <p:spPr bwMode="auto">
          <a:xfrm>
            <a:off x="684212" y="2132906"/>
            <a:ext cx="8856340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lang="en-US" altLang="en-US" sz="32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  <a:defRPr lang="en-US" altLang="en-US" sz="2800" b="1" dirty="0" smtClean="0">
                <a:solidFill>
                  <a:schemeClr val="accent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  <a:defRPr lang="en-US" altLang="en-US" sz="2400" b="1" dirty="0" smtClean="0">
                <a:solidFill>
                  <a:schemeClr val="accent3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eaLnBrk="1" hangingPunct="1">
              <a:buFont typeface="Franklin Gothic Book" panose="020B0503020102020204" pitchFamily="34" charset="0"/>
              <a:buNone/>
            </a:pPr>
            <a:r>
              <a:rPr lang="en-GB" kern="0" dirty="0" smtClean="0">
                <a:solidFill>
                  <a:schemeClr val="bg1"/>
                </a:solidFill>
              </a:rPr>
              <a:t>Businesses Operationalising</a:t>
            </a:r>
          </a:p>
          <a:p>
            <a:pPr marL="0" indent="0" eaLnBrk="1" hangingPunct="1">
              <a:buFont typeface="Franklin Gothic Book" panose="020B0503020102020204" pitchFamily="34" charset="0"/>
              <a:buNone/>
            </a:pPr>
            <a:r>
              <a:rPr lang="en-GB" kern="0" dirty="0" smtClean="0">
                <a:solidFill>
                  <a:schemeClr val="bg1"/>
                </a:solidFill>
              </a:rPr>
              <a:t>Ecosystem Services and Natural</a:t>
            </a:r>
          </a:p>
          <a:p>
            <a:pPr marL="0" indent="0" eaLnBrk="1" hangingPunct="1">
              <a:buFont typeface="Franklin Gothic Book" panose="020B0503020102020204" pitchFamily="34" charset="0"/>
              <a:buNone/>
            </a:pPr>
            <a:r>
              <a:rPr lang="en-GB" kern="0" dirty="0" smtClean="0">
                <a:solidFill>
                  <a:schemeClr val="bg1"/>
                </a:solidFill>
              </a:rPr>
              <a:t>Capital </a:t>
            </a:r>
            <a:endParaRPr lang="en-GB" kern="0" dirty="0">
              <a:solidFill>
                <a:schemeClr val="bg1"/>
              </a:solidFill>
            </a:endParaRPr>
          </a:p>
        </p:txBody>
      </p:sp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684213" y="5286375"/>
            <a:ext cx="6551612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808000"/>
              </a:buClr>
              <a:buFont typeface="Franklin Gothic Book" panose="020B0503020102020204" pitchFamily="34" charset="0"/>
              <a:buChar char="–"/>
              <a:defRPr sz="3200" b="1">
                <a:solidFill>
                  <a:srgbClr val="808000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0033"/>
              </a:buClr>
              <a:buFont typeface="Franklin Gothic Book" panose="020B0503020102020204" pitchFamily="34" charset="0"/>
              <a:buChar char="–"/>
              <a:defRPr sz="2800" b="1">
                <a:solidFill>
                  <a:srgbClr val="990033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38602"/>
              </a:buClr>
              <a:buFont typeface="Franklin Gothic Book" panose="020B0503020102020204" pitchFamily="34" charset="0"/>
              <a:buChar char="–"/>
              <a:defRPr sz="2400" b="1">
                <a:solidFill>
                  <a:srgbClr val="C38602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en-GB" altLang="en-US" sz="2400" dirty="0" smtClean="0">
                <a:solidFill>
                  <a:schemeClr val="accent4"/>
                </a:solidFill>
                <a:latin typeface="Arial" panose="020B0604020202020204" pitchFamily="34" charset="0"/>
              </a:rPr>
              <a:t>Dr Dominic Hogg</a:t>
            </a:r>
            <a:br>
              <a:rPr lang="en-GB" altLang="en-US" sz="2400" dirty="0" smtClean="0">
                <a:solidFill>
                  <a:schemeClr val="accent4"/>
                </a:solidFill>
                <a:latin typeface="Arial" panose="020B0604020202020204" pitchFamily="34" charset="0"/>
              </a:rPr>
            </a:br>
            <a:r>
              <a:rPr lang="en-GB" altLang="en-US" sz="2400" dirty="0" smtClean="0">
                <a:solidFill>
                  <a:schemeClr val="accent4"/>
                </a:solidFill>
                <a:latin typeface="Arial" panose="020B0604020202020204" pitchFamily="34" charset="0"/>
              </a:rPr>
              <a:t>Chairman</a:t>
            </a:r>
            <a:br>
              <a:rPr lang="en-GB" altLang="en-US" sz="2400" dirty="0" smtClean="0">
                <a:solidFill>
                  <a:schemeClr val="accent4"/>
                </a:solidFill>
                <a:latin typeface="Arial" panose="020B0604020202020204" pitchFamily="34" charset="0"/>
              </a:rPr>
            </a:br>
            <a:r>
              <a:rPr lang="en-GB" altLang="en-US" sz="2400" dirty="0" smtClean="0">
                <a:solidFill>
                  <a:schemeClr val="accent4"/>
                </a:solidFill>
                <a:latin typeface="Arial" panose="020B0604020202020204" pitchFamily="34" charset="0"/>
              </a:rPr>
              <a:t>Eunomia Research &amp; Consulting Ltd</a:t>
            </a:r>
            <a:endParaRPr lang="en-US" altLang="en-US" sz="2400" dirty="0" smtClean="0">
              <a:solidFill>
                <a:schemeClr val="accent4"/>
              </a:solidFill>
              <a:latin typeface="Arial" panose="020B0604020202020204" pitchFamily="34" charset="0"/>
            </a:endParaRPr>
          </a:p>
        </p:txBody>
      </p:sp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684212" y="4005064"/>
            <a:ext cx="53276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808000"/>
              </a:buClr>
              <a:buFont typeface="Franklin Gothic Book" panose="020B0503020102020204" pitchFamily="34" charset="0"/>
              <a:buChar char="–"/>
              <a:defRPr sz="3200" b="1">
                <a:solidFill>
                  <a:srgbClr val="808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0033"/>
              </a:buClr>
              <a:buFont typeface="Franklin Gothic Book" panose="020B0503020102020204" pitchFamily="34" charset="0"/>
              <a:buChar char="–"/>
              <a:defRPr sz="2800" b="1">
                <a:solidFill>
                  <a:srgbClr val="99003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38602"/>
              </a:buClr>
              <a:buFont typeface="Franklin Gothic Book" panose="020B0503020102020204" pitchFamily="34" charset="0"/>
              <a:buChar char="–"/>
              <a:defRPr sz="2400" b="1">
                <a:solidFill>
                  <a:srgbClr val="C3860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GB" altLang="en-US" sz="2800" dirty="0" smtClean="0">
                <a:solidFill>
                  <a:schemeClr val="bg1"/>
                </a:solidFill>
              </a:rPr>
              <a:t>28</a:t>
            </a:r>
            <a:r>
              <a:rPr lang="en-GB" altLang="en-US" sz="2800" baseline="30000" dirty="0" smtClean="0">
                <a:solidFill>
                  <a:schemeClr val="bg1"/>
                </a:solidFill>
              </a:rPr>
              <a:t>th</a:t>
            </a:r>
            <a:r>
              <a:rPr lang="en-GB" altLang="en-US" sz="2800" dirty="0" smtClean="0">
                <a:solidFill>
                  <a:schemeClr val="bg1"/>
                </a:solidFill>
              </a:rPr>
              <a:t> October 2015</a:t>
            </a:r>
            <a:endParaRPr lang="en-US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8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Eunomia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484486"/>
            <a:ext cx="8642350" cy="5112866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Established 2001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60 staff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Waste / resources, low carbon energy, marine issues, natural capital / green infrastructure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Walk the talk - principal interest is influence for change</a:t>
            </a:r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 chair the West of England Nature Partnership</a:t>
            </a:r>
          </a:p>
          <a:p>
            <a:pPr marL="914400" lvl="1" indent="-514350">
              <a:buFont typeface="Wingdings" panose="05000000000000000000" pitchFamily="2" charset="2"/>
              <a:buChar char="q"/>
            </a:pPr>
            <a:r>
              <a:rPr lang="en-GB" dirty="0" smtClean="0"/>
              <a:t>Avon Wildlife Trust, 4 Councils (Bristol), Wessex Water, National Trust, Bristol Water…</a:t>
            </a:r>
          </a:p>
          <a:p>
            <a:pPr marL="914400" lvl="1" indent="-514350">
              <a:buFont typeface="Wingdings" panose="05000000000000000000" pitchFamily="2" charset="2"/>
              <a:buChar char="q"/>
            </a:pPr>
            <a:r>
              <a:rPr lang="en-GB" dirty="0" smtClean="0"/>
              <a:t>Links to Local Enterprise Partnership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To embed the value of nature in decision making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NIA, State of Environment, Healthy Cities, Water Catchment Group</a:t>
            </a:r>
          </a:p>
        </p:txBody>
      </p:sp>
    </p:spTree>
    <p:extLst>
      <p:ext uri="{BB962C8B-B14F-4D97-AF65-F5344CB8AC3E}">
        <p14:creationId xmlns:p14="http://schemas.microsoft.com/office/powerpoint/2010/main" val="40342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Pilot PES Scheme</a:t>
            </a:r>
            <a:endParaRPr lang="en-GB" dirty="0"/>
          </a:p>
        </p:txBody>
      </p:sp>
      <p:pic>
        <p:nvPicPr>
          <p:cNvPr id="9" name="Picture 8" descr="P:\413696 Bristol Water Walkover of a pilot catchment\GIS\Exports\WO_locations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23" y="1412776"/>
            <a:ext cx="3921229" cy="5221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C:\Dump\P110069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697" y="2276872"/>
            <a:ext cx="4704791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039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oogle Earth Avon aerial_no labe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79792" y="-228600"/>
            <a:ext cx="9303584" cy="7315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685800"/>
            <a:ext cx="381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3600" dirty="0" smtClean="0">
                <a:solidFill>
                  <a:prstClr val="white"/>
                </a:solidFill>
                <a:latin typeface="Calibri"/>
                <a:cs typeface="+mn-cs"/>
              </a:rPr>
              <a:t>West of England Nature Partnership</a:t>
            </a:r>
            <a:endParaRPr lang="en-GB" sz="36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051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_Clapton Moo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4653136"/>
            <a:ext cx="9144000" cy="24928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704856" cy="720080"/>
          </a:xfrm>
        </p:spPr>
        <p:txBody>
          <a:bodyPr/>
          <a:lstStyle/>
          <a:p>
            <a:pPr algn="l"/>
            <a:r>
              <a:rPr lang="en-US" sz="3600" b="1" dirty="0" err="1" smtClean="0">
                <a:latin typeface="+mn-lt"/>
              </a:rPr>
              <a:t>Severnside</a:t>
            </a:r>
            <a:r>
              <a:rPr lang="en-US" sz="3600" b="1" dirty="0" smtClean="0">
                <a:latin typeface="+mn-lt"/>
              </a:rPr>
              <a:t> Wetlands NIA</a:t>
            </a:r>
            <a:endParaRPr lang="en-GB" sz="36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+mn-lt"/>
              </a:rPr>
              <a:t>Defra empowered LNPs to identify Nature Improvement Areas with their area </a:t>
            </a:r>
          </a:p>
          <a:p>
            <a:r>
              <a:rPr lang="en-GB" sz="2800" dirty="0" smtClean="0">
                <a:latin typeface="+mn-lt"/>
              </a:rPr>
              <a:t>Iconic Wildlife and Landscapes WG proposed the first NIA within the West of England</a:t>
            </a:r>
          </a:p>
          <a:p>
            <a:r>
              <a:rPr lang="en-US" sz="2800" dirty="0" smtClean="0">
                <a:latin typeface="+mn-lt"/>
              </a:rPr>
              <a:t>It follows the wetlands running adjacent to the Severn</a:t>
            </a:r>
          </a:p>
          <a:p>
            <a:r>
              <a:rPr lang="en-US" sz="2800" dirty="0" smtClean="0">
                <a:latin typeface="+mn-lt"/>
              </a:rPr>
              <a:t>Approved by Board 23</a:t>
            </a:r>
            <a:r>
              <a:rPr lang="en-US" sz="2800" baseline="30000" dirty="0" smtClean="0">
                <a:latin typeface="+mn-lt"/>
              </a:rPr>
              <a:t>rd</a:t>
            </a:r>
            <a:r>
              <a:rPr lang="en-US" sz="2800" dirty="0" smtClean="0">
                <a:latin typeface="+mn-lt"/>
              </a:rPr>
              <a:t> February</a:t>
            </a:r>
            <a:endParaRPr lang="en-GB" sz="2800" dirty="0" smtClean="0">
              <a:latin typeface="+mn-lt"/>
            </a:endParaRPr>
          </a:p>
          <a:p>
            <a:pPr>
              <a:buNone/>
            </a:pPr>
            <a:endParaRPr lang="en-GB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23699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H2020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484486"/>
            <a:ext cx="8642350" cy="511286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Meeting being set up with Bristol CC (European Green Capital 2015) officers and WENP partners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Building on concepts and ideas already emerging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Interested in partnering </a:t>
            </a:r>
            <a:r>
              <a:rPr lang="en-GB" dirty="0" smtClean="0"/>
              <a:t>opportunities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O</a:t>
            </a:r>
            <a:r>
              <a:rPr lang="en-GB" dirty="0" smtClean="0"/>
              <a:t>ther cities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Other strands of H2020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1144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1" y="1700808"/>
            <a:ext cx="5545137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771800" y="4365104"/>
            <a:ext cx="385142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808000"/>
              </a:buClr>
              <a:buFont typeface="Franklin Gothic Book" panose="020B0503020102020204" pitchFamily="34" charset="0"/>
              <a:buChar char="–"/>
              <a:defRPr sz="3200" b="1">
                <a:solidFill>
                  <a:srgbClr val="808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0033"/>
              </a:buClr>
              <a:buFont typeface="Franklin Gothic Book" panose="020B0503020102020204" pitchFamily="34" charset="0"/>
              <a:buChar char="–"/>
              <a:defRPr sz="2800" b="1">
                <a:solidFill>
                  <a:srgbClr val="99003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38602"/>
              </a:buClr>
              <a:buFont typeface="Franklin Gothic Book" panose="020B0503020102020204" pitchFamily="34" charset="0"/>
              <a:buChar char="–"/>
              <a:defRPr sz="2400" b="1">
                <a:solidFill>
                  <a:srgbClr val="C3860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>
                <a:solidFill>
                  <a:schemeClr val="accent2"/>
                </a:solidFill>
                <a:hlinkClick r:id="rId3"/>
              </a:rPr>
              <a:t>www.eunomia.co.uk</a:t>
            </a:r>
            <a:endParaRPr lang="en-GB" altLang="en-US" sz="2000" b="0" dirty="0">
              <a:solidFill>
                <a:schemeClr val="accent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>
                <a:solidFill>
                  <a:schemeClr val="tx1"/>
                </a:solidFill>
              </a:rPr>
              <a:t>@</a:t>
            </a:r>
            <a:r>
              <a:rPr lang="en-GB" altLang="en-US" sz="2000" b="0" dirty="0" err="1">
                <a:solidFill>
                  <a:schemeClr val="tx1"/>
                </a:solidFill>
              </a:rPr>
              <a:t>Eunomia_RandC</a:t>
            </a:r>
            <a:endParaRPr lang="en-GB" altLang="en-US" sz="2000" b="0" dirty="0">
              <a:solidFill>
                <a:schemeClr val="tx1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2000" b="0" dirty="0" smtClean="0">
                <a:solidFill>
                  <a:schemeClr val="tx1"/>
                </a:solidFill>
                <a:hlinkClick r:id="rId4"/>
              </a:rPr>
              <a:t>Dominic.Hogg@eunomia.co.uk</a:t>
            </a:r>
            <a:r>
              <a:rPr lang="en-GB" altLang="en-US" sz="2000" b="0" dirty="0" smtClean="0">
                <a:solidFill>
                  <a:schemeClr val="tx1"/>
                </a:solidFill>
              </a:rPr>
              <a:t> </a:t>
            </a:r>
            <a:endParaRPr lang="en-GB" altLang="en-US" sz="2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79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Eunomia New Colour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AA9E0"/>
      </a:accent1>
      <a:accent2>
        <a:srgbClr val="FAB816"/>
      </a:accent2>
      <a:accent3>
        <a:srgbClr val="00A79D"/>
      </a:accent3>
      <a:accent4>
        <a:srgbClr val="F15D25"/>
      </a:accent4>
      <a:accent5>
        <a:srgbClr val="6E9D40"/>
      </a:accent5>
      <a:accent6>
        <a:srgbClr val="8E2758"/>
      </a:accent6>
      <a:hlink>
        <a:srgbClr val="0000FF"/>
      </a:hlink>
      <a:folHlink>
        <a:srgbClr val="800080"/>
      </a:folHlink>
    </a:clrScheme>
    <a:fontScheme name="Eunomi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blank" id="{F6A28CB7-A97E-4899-BFC4-FB40C74EB808}" vid="{353B77C7-6E5E-4BD7-9BF3-FACA911CA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1257</TotalTime>
  <Words>189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Franklin Gothic Book</vt:lpstr>
      <vt:lpstr>Verdana</vt:lpstr>
      <vt:lpstr>Wingdings</vt:lpstr>
      <vt:lpstr>Default Design</vt:lpstr>
      <vt:lpstr>Office Theme</vt:lpstr>
      <vt:lpstr>1_Office Theme</vt:lpstr>
      <vt:lpstr>PowerPoint Presentation</vt:lpstr>
      <vt:lpstr>Eunomia</vt:lpstr>
      <vt:lpstr>Pilot PES Scheme</vt:lpstr>
      <vt:lpstr>PowerPoint Presentation</vt:lpstr>
      <vt:lpstr>Severnside Wetlands NIA</vt:lpstr>
      <vt:lpstr>H2020</vt:lpstr>
      <vt:lpstr>PowerPoint Presentation</vt:lpstr>
    </vt:vector>
  </TitlesOfParts>
  <Company>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Dominic Hogg</dc:creator>
  <cp:lastModifiedBy>Dominic Hogg</cp:lastModifiedBy>
  <cp:revision>8</cp:revision>
  <dcterms:created xsi:type="dcterms:W3CDTF">2015-10-26T08:43:18Z</dcterms:created>
  <dcterms:modified xsi:type="dcterms:W3CDTF">2015-10-28T14:12:44Z</dcterms:modified>
</cp:coreProperties>
</file>