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4"/>
  </p:sldMasterIdLst>
  <p:notesMasterIdLst>
    <p:notesMasterId r:id="rId20"/>
  </p:notesMasterIdLst>
  <p:handoutMasterIdLst>
    <p:handoutMasterId r:id="rId21"/>
  </p:handoutMasterIdLst>
  <p:sldIdLst>
    <p:sldId id="275" r:id="rId15"/>
    <p:sldId id="288" r:id="rId16"/>
    <p:sldId id="289" r:id="rId17"/>
    <p:sldId id="290" r:id="rId18"/>
    <p:sldId id="291" r:id="rId19"/>
  </p:sldIdLst>
  <p:sldSz cx="9144000" cy="6858000" type="screen4x3"/>
  <p:notesSz cx="9144000" cy="6858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E2C"/>
    <a:srgbClr val="E6E8D8"/>
    <a:srgbClr val="EBEED2"/>
    <a:srgbClr val="FFFFFF"/>
    <a:srgbClr val="000000"/>
    <a:srgbClr val="8D9523"/>
    <a:srgbClr val="CF821B"/>
    <a:srgbClr val="A66816"/>
    <a:srgbClr val="D67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05" autoAdjust="0"/>
    <p:restoredTop sz="93600" autoAdjust="0"/>
  </p:normalViewPr>
  <p:slideViewPr>
    <p:cSldViewPr>
      <p:cViewPr>
        <p:scale>
          <a:sx n="116" d="100"/>
          <a:sy n="116" d="100"/>
        </p:scale>
        <p:origin x="-149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1.xml"/><Relationship Id="rId23" Type="http://schemas.openxmlformats.org/officeDocument/2006/relationships/viewProps" Target="viewProps.xml"/><Relationship Id="rId10" Type="http://schemas.openxmlformats.org/officeDocument/2006/relationships/customXml" Target="../customXml/item10.xml"/><Relationship Id="rId19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Master" Target="slideMasters/slideMaster1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92D34-9380-8148-8270-A80D2E47E353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3C31FB-214E-184B-B24E-1A4FFD536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1924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5755B0-FB78-4D19-96F8-296B3DDC706B}" type="datetimeFigureOut">
              <a:rPr lang="fi-FI" smtClean="0"/>
              <a:t>3.11.2015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84FDEB-C047-412E-AF08-20F0096B56B9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00201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4FDEB-C047-412E-AF08-20F0096B56B9}" type="slidenum">
              <a:rPr lang="fi-FI" smtClean="0"/>
              <a:t>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39791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4FDEB-C047-412E-AF08-20F0096B56B9}" type="slidenum">
              <a:rPr lang="fi-FI" smtClean="0"/>
              <a:t>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87056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b="1" baseline="0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4FDEB-C047-412E-AF08-20F0096B56B9}" type="slidenum">
              <a:rPr lang="fi-FI" smtClean="0"/>
              <a:t>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173544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b="1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4FDEB-C047-412E-AF08-20F0096B56B9}" type="slidenum">
              <a:rPr lang="fi-FI" smtClean="0"/>
              <a:t>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964378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4FDEB-C047-412E-AF08-20F0096B56B9}" type="slidenum">
              <a:rPr lang="fi-FI" smtClean="0"/>
              <a:t>5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85507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itle_f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5" name="Otsikko 24"/>
          <p:cNvSpPr>
            <a:spLocks noGrp="1"/>
          </p:cNvSpPr>
          <p:nvPr>
            <p:ph type="title" hasCustomPrompt="1"/>
          </p:nvPr>
        </p:nvSpPr>
        <p:spPr>
          <a:xfrm>
            <a:off x="673224" y="2420888"/>
            <a:ext cx="4485184" cy="2939446"/>
          </a:xfrm>
        </p:spPr>
        <p:txBody>
          <a:bodyPr/>
          <a:lstStyle/>
          <a:p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Operationalisation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of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natural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capital and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ecosystem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services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from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concepts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to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real-world</a:t>
            </a:r>
            <a:r>
              <a:rPr lang="fi-FI" sz="360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fi-FI" sz="3600" b="0" kern="1200" baseline="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applications</a:t>
            </a:r>
            <a:endParaRPr lang="fi-FI" sz="3600" b="0" kern="1200" baseline="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8" name="Kuva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967" y="1312893"/>
            <a:ext cx="817113" cy="291374"/>
          </a:xfrm>
          <a:prstGeom prst="rect">
            <a:avLst/>
          </a:prstGeom>
        </p:spPr>
      </p:pic>
      <p:sp>
        <p:nvSpPr>
          <p:cNvPr id="4" name="Tekstin paikkamerkki 3"/>
          <p:cNvSpPr>
            <a:spLocks noGrp="1"/>
          </p:cNvSpPr>
          <p:nvPr>
            <p:ph type="body" sz="quarter" idx="10" hasCustomPrompt="1"/>
          </p:nvPr>
        </p:nvSpPr>
        <p:spPr>
          <a:xfrm>
            <a:off x="684213" y="5517232"/>
            <a:ext cx="4549775" cy="1368945"/>
          </a:xfrm>
        </p:spPr>
        <p:txBody>
          <a:bodyPr>
            <a:noAutofit/>
          </a:bodyPr>
          <a:lstStyle>
            <a:lvl1pPr>
              <a:defRPr sz="2000" baseline="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Lastname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>Organization</a:t>
            </a:r>
            <a:br>
              <a:rPr lang="fi-FI" dirty="0" smtClean="0"/>
            </a:br>
            <a:r>
              <a:rPr lang="fi-FI" dirty="0" err="1" smtClean="0"/>
              <a:t>Date</a:t>
            </a:r>
            <a:r>
              <a:rPr lang="fi-FI" dirty="0" smtClean="0"/>
              <a:t> and </a:t>
            </a:r>
            <a:r>
              <a:rPr lang="fi-FI" dirty="0" err="1" smtClean="0"/>
              <a:t>place</a:t>
            </a:r>
            <a:endParaRPr lang="fi-FI" dirty="0"/>
          </a:p>
        </p:txBody>
      </p:sp>
      <p:pic>
        <p:nvPicPr>
          <p:cNvPr id="3" name="Kuva 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669541"/>
            <a:ext cx="2783287" cy="153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366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OpenNESS_olive+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orakulmio 3"/>
          <p:cNvSpPr/>
          <p:nvPr userDrawn="1"/>
        </p:nvSpPr>
        <p:spPr>
          <a:xfrm>
            <a:off x="0" y="0"/>
            <a:ext cx="9144000" cy="6885577"/>
          </a:xfrm>
          <a:prstGeom prst="rect">
            <a:avLst/>
          </a:prstGeom>
          <a:solidFill>
            <a:srgbClr val="B2B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2" name="Kuva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5" y="2921488"/>
            <a:ext cx="5142769" cy="3936512"/>
          </a:xfrm>
          <a:prstGeom prst="rect">
            <a:avLst/>
          </a:prstGeom>
        </p:spPr>
      </p:pic>
      <p:pic>
        <p:nvPicPr>
          <p:cNvPr id="13" name="Kuva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  <p:sp>
        <p:nvSpPr>
          <p:cNvPr id="23" name="Päivämäärän paikkamerkki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78011-1075-4813-AB8E-80A23C7813A7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24" name="Alatunnisteen paikkamerkki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25" name="Dian numeron paikkamerkki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28" name="Otsikon paikkamerkki 1"/>
          <p:cNvSpPr>
            <a:spLocks noGrp="1"/>
          </p:cNvSpPr>
          <p:nvPr>
            <p:ph type="title"/>
          </p:nvPr>
        </p:nvSpPr>
        <p:spPr>
          <a:xfrm>
            <a:off x="662880" y="620688"/>
            <a:ext cx="4557192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29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398984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pic>
        <p:nvPicPr>
          <p:cNvPr id="17" name="Kuva 1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sp>
        <p:nvSpPr>
          <p:cNvPr id="15" name="Kuvan paikkamerkki 5"/>
          <p:cNvSpPr>
            <a:spLocks noGrp="1"/>
          </p:cNvSpPr>
          <p:nvPr>
            <p:ph type="pic" sz="quarter" idx="16"/>
          </p:nvPr>
        </p:nvSpPr>
        <p:spPr>
          <a:xfrm>
            <a:off x="5724128" y="620689"/>
            <a:ext cx="3023939" cy="5855510"/>
          </a:xfrm>
          <a:prstGeom prst="round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lnSpc>
                <a:spcPct val="100000"/>
              </a:lnSpc>
              <a:defRPr sz="1600">
                <a:solidFill>
                  <a:srgbClr val="FF0000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30563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9874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xt+pic_h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0"/>
            <a:ext cx="9143999" cy="6858000"/>
          </a:xfrm>
          <a:prstGeom prst="rect">
            <a:avLst/>
          </a:prstGeom>
        </p:spPr>
      </p:pic>
      <p:sp>
        <p:nvSpPr>
          <p:cNvPr id="10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rgbClr val="B2BE2C">
              <a:alpha val="60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Päivämäärän paikkamerkki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8A81C-6AD0-46E8-AA2B-60DE01698752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17" name="Alatunnisteen paikkamerk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18" name="Dian numeron paikkamerkki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55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781300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pic>
        <p:nvPicPr>
          <p:cNvPr id="66" name="Kuva 6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pic>
        <p:nvPicPr>
          <p:cNvPr id="3" name="Kuva 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235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xt+pic_f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Kuva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rgbClr val="B2BE2C">
              <a:alpha val="60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Päivämäärän paikkamerkki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656D4-0BEA-4022-938F-75ACBF41787F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17" name="Alatunnisteen paikkamerk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18" name="Dian numeron paikkamerkki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55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781300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pic>
        <p:nvPicPr>
          <p:cNvPr id="66" name="Kuva 6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pic>
        <p:nvPicPr>
          <p:cNvPr id="13" name="Kuva 1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161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xt+pic_tre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69" y="0"/>
            <a:ext cx="9141062" cy="6858000"/>
          </a:xfrm>
          <a:prstGeom prst="rect">
            <a:avLst/>
          </a:prstGeom>
        </p:spPr>
      </p:pic>
      <p:sp>
        <p:nvSpPr>
          <p:cNvPr id="10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rgbClr val="B2BE2C">
              <a:alpha val="85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Päivämäärän paikkamerkki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71D07-187E-4E66-9145-F4C124942EEC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17" name="Alatunnisteen paikkamerk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</a:p>
        </p:txBody>
      </p:sp>
      <p:sp>
        <p:nvSpPr>
          <p:cNvPr id="18" name="Dian numeron paikkamerkki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29" name="Otsikon paikkamerkki 1"/>
          <p:cNvSpPr>
            <a:spLocks noGrp="1"/>
          </p:cNvSpPr>
          <p:nvPr>
            <p:ph type="title"/>
          </p:nvPr>
        </p:nvSpPr>
        <p:spPr>
          <a:xfrm>
            <a:off x="662879" y="1003004"/>
            <a:ext cx="4644721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12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781300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pic>
        <p:nvPicPr>
          <p:cNvPr id="25" name="Kuva 2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pic>
        <p:nvPicPr>
          <p:cNvPr id="14" name="Kuva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5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xt+pic_t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rgbClr val="B2BE2C">
              <a:alpha val="80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Päivämäärän paikkamerkki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DAB8-53F5-4453-AC53-78837276248E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17" name="Alatunnisteen paikkamerk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18" name="Dian numeron paikkamerkki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22" name="Otsikon paikkamerkki 1"/>
          <p:cNvSpPr>
            <a:spLocks noGrp="1"/>
          </p:cNvSpPr>
          <p:nvPr>
            <p:ph type="title"/>
          </p:nvPr>
        </p:nvSpPr>
        <p:spPr>
          <a:xfrm>
            <a:off x="662880" y="1003004"/>
            <a:ext cx="4557192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24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781300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pic>
        <p:nvPicPr>
          <p:cNvPr id="29" name="Kuva 2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pic>
        <p:nvPicPr>
          <p:cNvPr id="12" name="Kuva 11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712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NESS_txt+pic_aho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10" name="Pyöristetty suorakulmio 6"/>
          <p:cNvSpPr/>
          <p:nvPr userDrawn="1"/>
        </p:nvSpPr>
        <p:spPr>
          <a:xfrm>
            <a:off x="467544" y="456207"/>
            <a:ext cx="4896544" cy="6404586"/>
          </a:xfrm>
          <a:custGeom>
            <a:avLst/>
            <a:gdLst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732096 w 4392488"/>
              <a:gd name="connsiteY6" fmla="*/ 7272808 h 7272808"/>
              <a:gd name="connsiteX7" fmla="*/ 0 w 4392488"/>
              <a:gd name="connsiteY7" fmla="*/ 6540712 h 7272808"/>
              <a:gd name="connsiteX8" fmla="*/ 0 w 4392488"/>
              <a:gd name="connsiteY8" fmla="*/ 732096 h 7272808"/>
              <a:gd name="connsiteX0" fmla="*/ 0 w 4392488"/>
              <a:gd name="connsiteY0" fmla="*/ 732096 h 7272808"/>
              <a:gd name="connsiteX1" fmla="*/ 732096 w 4392488"/>
              <a:gd name="connsiteY1" fmla="*/ 0 h 7272808"/>
              <a:gd name="connsiteX2" fmla="*/ 3660392 w 4392488"/>
              <a:gd name="connsiteY2" fmla="*/ 0 h 7272808"/>
              <a:gd name="connsiteX3" fmla="*/ 4392488 w 4392488"/>
              <a:gd name="connsiteY3" fmla="*/ 732096 h 7272808"/>
              <a:gd name="connsiteX4" fmla="*/ 4392488 w 4392488"/>
              <a:gd name="connsiteY4" fmla="*/ 6540712 h 7272808"/>
              <a:gd name="connsiteX5" fmla="*/ 3660392 w 4392488"/>
              <a:gd name="connsiteY5" fmla="*/ 7272808 h 7272808"/>
              <a:gd name="connsiteX6" fmla="*/ 0 w 4392488"/>
              <a:gd name="connsiteY6" fmla="*/ 6540712 h 7272808"/>
              <a:gd name="connsiteX7" fmla="*/ 0 w 4392488"/>
              <a:gd name="connsiteY7" fmla="*/ 732096 h 72728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540712 h 6540712"/>
              <a:gd name="connsiteX6" fmla="*/ 0 w 4392488"/>
              <a:gd name="connsiteY6" fmla="*/ 732096 h 6540712"/>
              <a:gd name="connsiteX0" fmla="*/ 0 w 4392488"/>
              <a:gd name="connsiteY0" fmla="*/ 732096 h 6972107"/>
              <a:gd name="connsiteX1" fmla="*/ 732096 w 4392488"/>
              <a:gd name="connsiteY1" fmla="*/ 0 h 6972107"/>
              <a:gd name="connsiteX2" fmla="*/ 3660392 w 4392488"/>
              <a:gd name="connsiteY2" fmla="*/ 0 h 6972107"/>
              <a:gd name="connsiteX3" fmla="*/ 4392488 w 4392488"/>
              <a:gd name="connsiteY3" fmla="*/ 732096 h 6972107"/>
              <a:gd name="connsiteX4" fmla="*/ 4392488 w 4392488"/>
              <a:gd name="connsiteY4" fmla="*/ 6540712 h 6972107"/>
              <a:gd name="connsiteX5" fmla="*/ 0 w 4392488"/>
              <a:gd name="connsiteY5" fmla="*/ 6540712 h 6972107"/>
              <a:gd name="connsiteX6" fmla="*/ 0 w 4392488"/>
              <a:gd name="connsiteY6" fmla="*/ 732096 h 6972107"/>
              <a:gd name="connsiteX0" fmla="*/ 0 w 4392488"/>
              <a:gd name="connsiteY0" fmla="*/ 732096 h 6543008"/>
              <a:gd name="connsiteX1" fmla="*/ 732096 w 4392488"/>
              <a:gd name="connsiteY1" fmla="*/ 0 h 6543008"/>
              <a:gd name="connsiteX2" fmla="*/ 3660392 w 4392488"/>
              <a:gd name="connsiteY2" fmla="*/ 0 h 6543008"/>
              <a:gd name="connsiteX3" fmla="*/ 4392488 w 4392488"/>
              <a:gd name="connsiteY3" fmla="*/ 732096 h 6543008"/>
              <a:gd name="connsiteX4" fmla="*/ 4392488 w 4392488"/>
              <a:gd name="connsiteY4" fmla="*/ 6540712 h 6543008"/>
              <a:gd name="connsiteX5" fmla="*/ 0 w 4392488"/>
              <a:gd name="connsiteY5" fmla="*/ 6540712 h 6543008"/>
              <a:gd name="connsiteX6" fmla="*/ 0 w 4392488"/>
              <a:gd name="connsiteY6" fmla="*/ 732096 h 6543008"/>
              <a:gd name="connsiteX0" fmla="*/ 0 w 4392488"/>
              <a:gd name="connsiteY0" fmla="*/ 732096 h 6540712"/>
              <a:gd name="connsiteX1" fmla="*/ 732096 w 4392488"/>
              <a:gd name="connsiteY1" fmla="*/ 0 h 6540712"/>
              <a:gd name="connsiteX2" fmla="*/ 3660392 w 4392488"/>
              <a:gd name="connsiteY2" fmla="*/ 0 h 6540712"/>
              <a:gd name="connsiteX3" fmla="*/ 4392488 w 4392488"/>
              <a:gd name="connsiteY3" fmla="*/ 732096 h 6540712"/>
              <a:gd name="connsiteX4" fmla="*/ 4392488 w 4392488"/>
              <a:gd name="connsiteY4" fmla="*/ 6540712 h 6540712"/>
              <a:gd name="connsiteX5" fmla="*/ 0 w 4392488"/>
              <a:gd name="connsiteY5" fmla="*/ 6399661 h 6540712"/>
              <a:gd name="connsiteX6" fmla="*/ 0 w 4392488"/>
              <a:gd name="connsiteY6" fmla="*/ 732096 h 6540712"/>
              <a:gd name="connsiteX0" fmla="*/ 0 w 4392488"/>
              <a:gd name="connsiteY0" fmla="*/ 732096 h 6404586"/>
              <a:gd name="connsiteX1" fmla="*/ 732096 w 4392488"/>
              <a:gd name="connsiteY1" fmla="*/ 0 h 6404586"/>
              <a:gd name="connsiteX2" fmla="*/ 3660392 w 4392488"/>
              <a:gd name="connsiteY2" fmla="*/ 0 h 6404586"/>
              <a:gd name="connsiteX3" fmla="*/ 4392488 w 4392488"/>
              <a:gd name="connsiteY3" fmla="*/ 732096 h 6404586"/>
              <a:gd name="connsiteX4" fmla="*/ 4387624 w 4392488"/>
              <a:gd name="connsiteY4" fmla="*/ 6404525 h 6404586"/>
              <a:gd name="connsiteX5" fmla="*/ 0 w 4392488"/>
              <a:gd name="connsiteY5" fmla="*/ 6399661 h 6404586"/>
              <a:gd name="connsiteX6" fmla="*/ 0 w 4392488"/>
              <a:gd name="connsiteY6" fmla="*/ 732096 h 640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2488" h="6404586">
                <a:moveTo>
                  <a:pt x="0" y="732096"/>
                </a:moveTo>
                <a:cubicBezTo>
                  <a:pt x="0" y="327771"/>
                  <a:pt x="327771" y="0"/>
                  <a:pt x="732096" y="0"/>
                </a:cubicBezTo>
                <a:lnTo>
                  <a:pt x="3660392" y="0"/>
                </a:lnTo>
                <a:cubicBezTo>
                  <a:pt x="4064717" y="0"/>
                  <a:pt x="4392488" y="327771"/>
                  <a:pt x="4392488" y="732096"/>
                </a:cubicBezTo>
                <a:cubicBezTo>
                  <a:pt x="4390867" y="2622906"/>
                  <a:pt x="4389245" y="4513715"/>
                  <a:pt x="4387624" y="6404525"/>
                </a:cubicBezTo>
                <a:cubicBezTo>
                  <a:pt x="4389981" y="6404726"/>
                  <a:pt x="17098" y="6404726"/>
                  <a:pt x="0" y="6399661"/>
                </a:cubicBezTo>
                <a:lnTo>
                  <a:pt x="0" y="732096"/>
                </a:lnTo>
                <a:close/>
              </a:path>
            </a:pathLst>
          </a:custGeom>
          <a:solidFill>
            <a:srgbClr val="B2BE2C">
              <a:alpha val="80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Päivämäärän paikkamerkki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E57B9-F450-47AF-97CD-6B80895DFFA3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17" name="Alatunnisteen paikkamerk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18" name="Dian numeron paikkamerkki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5" name="Otsikon paikkamerkki 1"/>
          <p:cNvSpPr>
            <a:spLocks noGrp="1"/>
          </p:cNvSpPr>
          <p:nvPr>
            <p:ph type="title"/>
          </p:nvPr>
        </p:nvSpPr>
        <p:spPr>
          <a:xfrm>
            <a:off x="662880" y="1003004"/>
            <a:ext cx="4557192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22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781300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pic>
        <p:nvPicPr>
          <p:cNvPr id="31" name="Kuva 3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  <p:pic>
        <p:nvPicPr>
          <p:cNvPr id="12" name="Kuva 11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401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NESS_ol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uorakulmio 29"/>
          <p:cNvSpPr/>
          <p:nvPr userDrawn="1"/>
        </p:nvSpPr>
        <p:spPr>
          <a:xfrm>
            <a:off x="0" y="0"/>
            <a:ext cx="9144000" cy="6885577"/>
          </a:xfrm>
          <a:prstGeom prst="rect">
            <a:avLst/>
          </a:prstGeom>
          <a:solidFill>
            <a:srgbClr val="B2B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8" name="Kuva 1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5" y="2921488"/>
            <a:ext cx="5142769" cy="3936512"/>
          </a:xfrm>
          <a:prstGeom prst="rect">
            <a:avLst/>
          </a:prstGeom>
        </p:spPr>
      </p:pic>
      <p:pic>
        <p:nvPicPr>
          <p:cNvPr id="36" name="Kuva 3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6416" y="6265887"/>
            <a:ext cx="589788" cy="210312"/>
          </a:xfrm>
          <a:prstGeom prst="rect">
            <a:avLst/>
          </a:prstGeom>
        </p:spPr>
      </p:pic>
      <p:sp>
        <p:nvSpPr>
          <p:cNvPr id="23" name="Päivämäärän paikkamerkki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5171B-A1BD-4ADE-9AA9-5F1D6F708F07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24" name="Alatunnisteen paikkamerkki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25" name="Dian numeron paikkamerkki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6" name="Otsikon paikkamerkki 1"/>
          <p:cNvSpPr>
            <a:spLocks noGrp="1"/>
          </p:cNvSpPr>
          <p:nvPr>
            <p:ph type="title" hasCustomPrompt="1"/>
          </p:nvPr>
        </p:nvSpPr>
        <p:spPr>
          <a:xfrm>
            <a:off x="662880" y="620688"/>
            <a:ext cx="7797552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fi-FI" dirty="0" smtClean="0"/>
              <a:t>Compact and </a:t>
            </a:r>
            <a:r>
              <a:rPr lang="fi-FI" dirty="0" err="1" smtClean="0"/>
              <a:t>effective</a:t>
            </a:r>
            <a:r>
              <a:rPr lang="fi-FI" dirty="0" smtClean="0"/>
              <a:t> </a:t>
            </a:r>
            <a:r>
              <a:rPr lang="fi-FI" dirty="0" err="1" smtClean="0"/>
              <a:t>headline</a:t>
            </a:r>
            <a:r>
              <a:rPr lang="fi-FI" dirty="0" smtClean="0"/>
              <a:t/>
            </a:r>
            <a:br>
              <a:rPr lang="fi-FI" dirty="0" smtClean="0"/>
            </a:br>
            <a:endParaRPr lang="fi-FI" dirty="0"/>
          </a:p>
        </p:txBody>
      </p:sp>
      <p:sp>
        <p:nvSpPr>
          <p:cNvPr id="19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398984"/>
            <a:ext cx="7704211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pic>
        <p:nvPicPr>
          <p:cNvPr id="20" name="Kuva 1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890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NESS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927626"/>
            <a:ext cx="5148064" cy="3930374"/>
          </a:xfrm>
          <a:prstGeom prst="rect">
            <a:avLst/>
          </a:prstGeom>
        </p:spPr>
      </p:pic>
      <p:sp>
        <p:nvSpPr>
          <p:cNvPr id="23" name="Päivämäärän paikkamerkki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AF9F-9C86-4B71-A452-A926DFF55F0E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24" name="Alatunnisteen paikkamerkki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25" name="Dian numeron paikkamerkki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40" name="Otsikon paikkamerkki 1"/>
          <p:cNvSpPr>
            <a:spLocks noGrp="1"/>
          </p:cNvSpPr>
          <p:nvPr>
            <p:ph type="title" hasCustomPrompt="1"/>
          </p:nvPr>
        </p:nvSpPr>
        <p:spPr>
          <a:xfrm>
            <a:off x="662880" y="620688"/>
            <a:ext cx="7725544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fi-FI" dirty="0" smtClean="0"/>
              <a:t>Compact and </a:t>
            </a:r>
            <a:r>
              <a:rPr lang="fi-FI" dirty="0" err="1" smtClean="0"/>
              <a:t>effective</a:t>
            </a:r>
            <a:r>
              <a:rPr lang="fi-FI" dirty="0" smtClean="0"/>
              <a:t> </a:t>
            </a:r>
            <a:r>
              <a:rPr lang="fi-FI" dirty="0" err="1" smtClean="0"/>
              <a:t>headline</a:t>
            </a:r>
            <a:r>
              <a:rPr lang="fi-FI" dirty="0" smtClean="0"/>
              <a:t/>
            </a:r>
            <a:br>
              <a:rPr lang="fi-FI" dirty="0" smtClean="0"/>
            </a:br>
            <a:endParaRPr lang="fi-FI" dirty="0"/>
          </a:p>
        </p:txBody>
      </p:sp>
      <p:sp>
        <p:nvSpPr>
          <p:cNvPr id="42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398984"/>
            <a:ext cx="7704211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pic>
        <p:nvPicPr>
          <p:cNvPr id="45" name="Kuva 4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2360" y="6309320"/>
            <a:ext cx="589788" cy="210312"/>
          </a:xfrm>
          <a:prstGeom prst="rect">
            <a:avLst/>
          </a:prstGeom>
        </p:spPr>
      </p:pic>
      <p:pic>
        <p:nvPicPr>
          <p:cNvPr id="18" name="Kuva 1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1" y="6059171"/>
            <a:ext cx="3857876" cy="6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723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NESS_olive+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orakulmio 3"/>
          <p:cNvSpPr/>
          <p:nvPr userDrawn="1"/>
        </p:nvSpPr>
        <p:spPr>
          <a:xfrm>
            <a:off x="0" y="0"/>
            <a:ext cx="9144000" cy="6885577"/>
          </a:xfrm>
          <a:prstGeom prst="rect">
            <a:avLst/>
          </a:prstGeom>
          <a:solidFill>
            <a:srgbClr val="B2B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5" name="Kuva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5" y="2921488"/>
            <a:ext cx="5142769" cy="3936512"/>
          </a:xfrm>
          <a:prstGeom prst="rect">
            <a:avLst/>
          </a:prstGeom>
        </p:spPr>
      </p:pic>
      <p:pic>
        <p:nvPicPr>
          <p:cNvPr id="17" name="Kuva 1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6059171"/>
            <a:ext cx="3857876" cy="641101"/>
          </a:xfrm>
          <a:prstGeom prst="rect">
            <a:avLst/>
          </a:prstGeom>
        </p:spPr>
      </p:pic>
      <p:sp>
        <p:nvSpPr>
          <p:cNvPr id="23" name="Päivämäärän paikkamerkki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7D3A-8B21-4BB6-AFEB-AE69D84E3315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24" name="Alatunnisteen paikkamerkki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25" name="Dian numeron paikkamerkki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6" name="Kuvan paikkamerkki 5"/>
          <p:cNvSpPr>
            <a:spLocks noGrp="1"/>
          </p:cNvSpPr>
          <p:nvPr>
            <p:ph type="pic" sz="quarter" idx="14"/>
          </p:nvPr>
        </p:nvSpPr>
        <p:spPr>
          <a:xfrm>
            <a:off x="5724128" y="-315416"/>
            <a:ext cx="3023939" cy="2459213"/>
          </a:xfrm>
          <a:prstGeom prst="round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lnSpc>
                <a:spcPct val="100000"/>
              </a:lnSpc>
              <a:defRPr sz="1600">
                <a:solidFill>
                  <a:srgbClr val="FF0000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fi-FI" dirty="0"/>
          </a:p>
        </p:txBody>
      </p:sp>
      <p:sp>
        <p:nvSpPr>
          <p:cNvPr id="21" name="Kuvan paikkamerkki 5"/>
          <p:cNvSpPr>
            <a:spLocks noGrp="1"/>
          </p:cNvSpPr>
          <p:nvPr>
            <p:ph type="pic" sz="quarter" idx="15"/>
          </p:nvPr>
        </p:nvSpPr>
        <p:spPr>
          <a:xfrm>
            <a:off x="5724128" y="4797152"/>
            <a:ext cx="3023939" cy="2459213"/>
          </a:xfrm>
          <a:prstGeom prst="round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lnSpc>
                <a:spcPct val="100000"/>
              </a:lnSpc>
              <a:defRPr sz="1600">
                <a:solidFill>
                  <a:srgbClr val="FF0000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fi-FI"/>
          </a:p>
        </p:txBody>
      </p:sp>
      <p:sp>
        <p:nvSpPr>
          <p:cNvPr id="22" name="Kuvan paikkamerkki 5"/>
          <p:cNvSpPr>
            <a:spLocks noGrp="1"/>
          </p:cNvSpPr>
          <p:nvPr>
            <p:ph type="pic" sz="quarter" idx="16"/>
          </p:nvPr>
        </p:nvSpPr>
        <p:spPr>
          <a:xfrm>
            <a:off x="5724128" y="2250029"/>
            <a:ext cx="3023939" cy="2459213"/>
          </a:xfrm>
          <a:prstGeom prst="round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lnSpc>
                <a:spcPct val="100000"/>
              </a:lnSpc>
              <a:defRPr sz="1600">
                <a:solidFill>
                  <a:srgbClr val="FF0000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fi-FI"/>
          </a:p>
        </p:txBody>
      </p:sp>
      <p:sp>
        <p:nvSpPr>
          <p:cNvPr id="28" name="Otsikon paikkamerkki 1"/>
          <p:cNvSpPr>
            <a:spLocks noGrp="1"/>
          </p:cNvSpPr>
          <p:nvPr>
            <p:ph type="title"/>
          </p:nvPr>
        </p:nvSpPr>
        <p:spPr>
          <a:xfrm>
            <a:off x="662880" y="620688"/>
            <a:ext cx="4557192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29" name="Tekstin paikkamerkki 54"/>
          <p:cNvSpPr>
            <a:spLocks noGrp="1"/>
          </p:cNvSpPr>
          <p:nvPr>
            <p:ph type="body" sz="quarter" idx="13"/>
          </p:nvPr>
        </p:nvSpPr>
        <p:spPr>
          <a:xfrm>
            <a:off x="684213" y="2398984"/>
            <a:ext cx="4535487" cy="3527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pic>
        <p:nvPicPr>
          <p:cNvPr id="31" name="Kuva 3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6265887"/>
            <a:ext cx="589788" cy="210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5230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662880" y="1003004"/>
            <a:ext cx="4557192" cy="1633908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r>
              <a:rPr lang="fi-FI" dirty="0" smtClean="0"/>
              <a:t>Compact and </a:t>
            </a:r>
            <a:br>
              <a:rPr lang="fi-FI" dirty="0" smtClean="0"/>
            </a:br>
            <a:r>
              <a:rPr lang="fi-FI" dirty="0" err="1" smtClean="0"/>
              <a:t>effective</a:t>
            </a:r>
            <a:r>
              <a:rPr lang="fi-FI" dirty="0" smtClean="0"/>
              <a:t> </a:t>
            </a:r>
            <a:r>
              <a:rPr lang="fi-FI" dirty="0" err="1" smtClean="0"/>
              <a:t>headline</a:t>
            </a:r>
            <a:r>
              <a:rPr lang="fi-FI" dirty="0" smtClean="0"/>
              <a:t/>
            </a:r>
            <a:br>
              <a:rPr lang="fi-FI" dirty="0" smtClean="0"/>
            </a:b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 rot="16200000">
            <a:off x="-190872" y="6478691"/>
            <a:ext cx="596752" cy="144015"/>
          </a:xfrm>
          <a:prstGeom prst="rect">
            <a:avLst/>
          </a:prstGeom>
        </p:spPr>
        <p:txBody>
          <a:bodyPr vert="horz" lIns="108000" tIns="0" rIns="0" bIns="0" rtlCol="0" anchor="t" anchorCtr="0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0E4E6B26-9BDE-4C66-8C75-58DFDF23357A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 rot="16200000">
            <a:off x="-1340296" y="4696475"/>
            <a:ext cx="2895600" cy="14401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fi-FI" dirty="0" err="1" smtClean="0"/>
              <a:t>Firstname</a:t>
            </a:r>
            <a:r>
              <a:rPr lang="fi-FI" dirty="0" smtClean="0"/>
              <a:t> </a:t>
            </a:r>
            <a:r>
              <a:rPr lang="fi-FI" dirty="0" err="1" smtClean="0"/>
              <a:t>Surname</a:t>
            </a:r>
            <a:r>
              <a:rPr lang="fi-FI" dirty="0" smtClean="0"/>
              <a:t>, Organization </a:t>
            </a:r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179511" y="6376243"/>
            <a:ext cx="255265" cy="481757"/>
          </a:xfrm>
          <a:prstGeom prst="rect">
            <a:avLst/>
          </a:prstGeom>
        </p:spPr>
        <p:txBody>
          <a:bodyPr vert="horz" lIns="0" tIns="0" rIns="0" bIns="72000" rtlCol="0" anchor="b" anchorCtr="0"/>
          <a:lstStyle>
            <a:lvl1pPr algn="l">
              <a:defRPr sz="1600">
                <a:solidFill>
                  <a:srgbClr val="8D9523"/>
                </a:solidFill>
                <a:latin typeface="Arial Narrow" pitchFamily="34" charset="0"/>
              </a:defRPr>
            </a:lvl1pPr>
          </a:lstStyle>
          <a:p>
            <a:fld id="{11012695-5E05-4A6F-8CD6-F940F488BF84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23" name="Tekstin paikkamerkki 2"/>
          <p:cNvSpPr>
            <a:spLocks noGrp="1"/>
          </p:cNvSpPr>
          <p:nvPr>
            <p:ph type="body" idx="1"/>
          </p:nvPr>
        </p:nvSpPr>
        <p:spPr>
          <a:xfrm>
            <a:off x="683568" y="2924945"/>
            <a:ext cx="4536504" cy="3168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65661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76" r:id="rId2"/>
    <p:sldLayoutId id="2147483694" r:id="rId3"/>
    <p:sldLayoutId id="2147483679" r:id="rId4"/>
    <p:sldLayoutId id="2147483674" r:id="rId5"/>
    <p:sldLayoutId id="2147483677" r:id="rId6"/>
    <p:sldLayoutId id="2147483678" r:id="rId7"/>
    <p:sldLayoutId id="2147483665" r:id="rId8"/>
    <p:sldLayoutId id="2147483699" r:id="rId9"/>
    <p:sldLayoutId id="2147483700" r:id="rId10"/>
    <p:sldLayoutId id="2147483696" r:id="rId11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ts val="3800"/>
        </a:lnSpc>
        <a:spcBef>
          <a:spcPct val="0"/>
        </a:spcBef>
        <a:buNone/>
        <a:defRPr sz="3600" b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ts val="3000"/>
        </a:lnSpc>
        <a:spcBef>
          <a:spcPts val="1200"/>
        </a:spcBef>
        <a:spcAft>
          <a:spcPts val="0"/>
        </a:spcAft>
        <a:buFontTx/>
        <a:buNone/>
        <a:defRPr lang="fi-FI" sz="2800" b="0" kern="1200" baseline="0" dirty="0" smtClean="0">
          <a:solidFill>
            <a:schemeClr val="tx1"/>
          </a:solidFill>
          <a:latin typeface="+mj-lt"/>
          <a:ea typeface="+mn-ea"/>
          <a:cs typeface="+mn-cs"/>
        </a:defRPr>
      </a:lvl1pPr>
      <a:lvl2pPr marL="216000" marR="0" indent="-216000" algn="l" defTabSz="914400" rtl="0" eaLnBrk="1" fontAlgn="auto" latinLnBrk="0" hangingPunct="1">
        <a:lnSpc>
          <a:spcPts val="3000"/>
        </a:lnSpc>
        <a:spcBef>
          <a:spcPts val="1200"/>
        </a:spcBef>
        <a:spcAft>
          <a:spcPts val="0"/>
        </a:spcAft>
        <a:buClrTx/>
        <a:buSzTx/>
        <a:buFont typeface="Arial" pitchFamily="34" charset="0"/>
        <a:buChar char="•"/>
        <a:tabLst/>
        <a:defRPr lang="fi-FI" sz="28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432000" marR="0" indent="-216000" algn="l" defTabSz="914400" rtl="0" eaLnBrk="1" fontAlgn="auto" latinLnBrk="0" hangingPunct="1">
        <a:lnSpc>
          <a:spcPts val="2000"/>
        </a:lnSpc>
        <a:spcBef>
          <a:spcPts val="0"/>
        </a:spcBef>
        <a:spcAft>
          <a:spcPts val="0"/>
        </a:spcAft>
        <a:buClrTx/>
        <a:buSzTx/>
        <a:buFont typeface="Arial" pitchFamily="34" charset="0"/>
        <a:buChar char="•"/>
        <a:tabLst/>
        <a:defRPr lang="fi-FI" sz="18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432000" indent="-216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432000" indent="-216000" algn="l" defTabSz="914400" rtl="0" eaLnBrk="1" latinLnBrk="0" hangingPunct="1">
        <a:lnSpc>
          <a:spcPts val="2000"/>
        </a:lnSpc>
        <a:spcBef>
          <a:spcPts val="0"/>
        </a:spcBef>
        <a:spcAft>
          <a:spcPts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video" Target="NULL" TargetMode="Externa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customXml" Target="../../customXml/item11.xml"/><Relationship Id="rId6" Type="http://schemas.microsoft.com/office/2007/relationships/media" Target="../media/media1.mp4"/><Relationship Id="rId5" Type="http://schemas.openxmlformats.org/officeDocument/2006/relationships/tags" Target="../tags/tag2.xml"/><Relationship Id="rId4" Type="http://schemas.openxmlformats.org/officeDocument/2006/relationships/customXml" Target="../../customXml/item2.xml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video" Target="NULL" TargetMode="Externa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customXml" Target="../../customXml/item12.xml"/><Relationship Id="rId6" Type="http://schemas.microsoft.com/office/2007/relationships/media" Target="../media/media2.mp4"/><Relationship Id="rId11" Type="http://schemas.openxmlformats.org/officeDocument/2006/relationships/image" Target="../media/image16.png"/><Relationship Id="rId5" Type="http://schemas.openxmlformats.org/officeDocument/2006/relationships/tags" Target="../tags/tag4.xml"/><Relationship Id="rId10" Type="http://schemas.openxmlformats.org/officeDocument/2006/relationships/image" Target="../media/image15.png"/><Relationship Id="rId4" Type="http://schemas.openxmlformats.org/officeDocument/2006/relationships/customXml" Target="../../customXml/item7.xml"/><Relationship Id="rId9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video" Target="NULL" TargetMode="Externa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customXml" Target="../../customXml/item9.xml"/><Relationship Id="rId6" Type="http://schemas.microsoft.com/office/2007/relationships/media" Target="../media/media3.mp4"/><Relationship Id="rId11" Type="http://schemas.openxmlformats.org/officeDocument/2006/relationships/image" Target="../media/image16.png"/><Relationship Id="rId5" Type="http://schemas.openxmlformats.org/officeDocument/2006/relationships/tags" Target="../tags/tag6.xml"/><Relationship Id="rId10" Type="http://schemas.openxmlformats.org/officeDocument/2006/relationships/image" Target="../media/image15.png"/><Relationship Id="rId4" Type="http://schemas.openxmlformats.org/officeDocument/2006/relationships/customXml" Target="../../customXml/item5.xml"/><Relationship Id="rId9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13" Type="http://schemas.openxmlformats.org/officeDocument/2006/relationships/image" Target="../media/image13.png"/><Relationship Id="rId3" Type="http://schemas.openxmlformats.org/officeDocument/2006/relationships/video" Target="NULL" TargetMode="Externa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6.png"/><Relationship Id="rId2" Type="http://schemas.openxmlformats.org/officeDocument/2006/relationships/tags" Target="../tags/tag7.xml"/><Relationship Id="rId1" Type="http://schemas.openxmlformats.org/officeDocument/2006/relationships/customXml" Target="../../customXml/item1.xml"/><Relationship Id="rId6" Type="http://schemas.microsoft.com/office/2007/relationships/media" Target="../media/media4.mp4"/><Relationship Id="rId11" Type="http://schemas.openxmlformats.org/officeDocument/2006/relationships/image" Target="../media/image15.png"/><Relationship Id="rId5" Type="http://schemas.openxmlformats.org/officeDocument/2006/relationships/tags" Target="../tags/tag8.xml"/><Relationship Id="rId10" Type="http://schemas.microsoft.com/office/2007/relationships/hdphoto" Target="../media/hdphoto1.wdp"/><Relationship Id="rId4" Type="http://schemas.openxmlformats.org/officeDocument/2006/relationships/customXml" Target="../../customXml/item4.xml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video" Target="NULL" TargetMode="Externa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customXml" Target="../../customXml/item3.xml"/><Relationship Id="rId6" Type="http://schemas.microsoft.com/office/2007/relationships/media" Target="../media/media5.mp4"/><Relationship Id="rId11" Type="http://schemas.openxmlformats.org/officeDocument/2006/relationships/image" Target="../media/image16.png"/><Relationship Id="rId5" Type="http://schemas.openxmlformats.org/officeDocument/2006/relationships/tags" Target="../tags/tag10.xml"/><Relationship Id="rId10" Type="http://schemas.openxmlformats.org/officeDocument/2006/relationships/image" Target="../media/image15.png"/><Relationship Id="rId4" Type="http://schemas.openxmlformats.org/officeDocument/2006/relationships/customXml" Target="../../customXml/item8.xml"/><Relationship Id="rId9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73224" y="2852936"/>
            <a:ext cx="4485184" cy="2507398"/>
          </a:xfrm>
        </p:spPr>
        <p:txBody>
          <a:bodyPr/>
          <a:lstStyle/>
          <a:p>
            <a:pPr>
              <a:lnSpc>
                <a:spcPts val="3380"/>
              </a:lnSpc>
            </a:pPr>
            <a:r>
              <a:rPr lang="hu-HU" sz="3200" dirty="0" err="1" smtClean="0"/>
              <a:t>Developing</a:t>
            </a:r>
            <a:r>
              <a:rPr lang="hu-HU" sz="3200" dirty="0" smtClean="0"/>
              <a:t> </a:t>
            </a:r>
            <a:r>
              <a:rPr lang="hu-HU" sz="3200" dirty="0" err="1" smtClean="0"/>
              <a:t>concepts</a:t>
            </a:r>
            <a:r>
              <a:rPr lang="hu-HU" sz="3200" dirty="0" smtClean="0"/>
              <a:t> and </a:t>
            </a:r>
            <a:r>
              <a:rPr lang="hu-HU" sz="3200" dirty="0" err="1" smtClean="0"/>
              <a:t>methods</a:t>
            </a:r>
            <a:r>
              <a:rPr lang="hu-HU" sz="3200" dirty="0" smtClean="0"/>
              <a:t> </a:t>
            </a:r>
            <a:r>
              <a:rPr lang="hu-HU" sz="3200" dirty="0" err="1" smtClean="0"/>
              <a:t>from</a:t>
            </a:r>
            <a:r>
              <a:rPr lang="hu-HU" sz="3200" dirty="0" smtClean="0"/>
              <a:t> </a:t>
            </a:r>
            <a:r>
              <a:rPr lang="hu-HU" sz="3200" dirty="0" err="1" smtClean="0"/>
              <a:t>the</a:t>
            </a:r>
            <a:r>
              <a:rPr lang="hu-HU" sz="3200" dirty="0" smtClean="0"/>
              <a:t> </a:t>
            </a:r>
            <a:r>
              <a:rPr lang="hu-HU" sz="3200" dirty="0" err="1" smtClean="0"/>
              <a:t>ground</a:t>
            </a:r>
            <a:r>
              <a:rPr lang="hu-HU" sz="3200" dirty="0" smtClean="0"/>
              <a:t> </a:t>
            </a:r>
            <a:r>
              <a:rPr lang="hu-HU" sz="3200" dirty="0" err="1" smtClean="0"/>
              <a:t>up</a:t>
            </a:r>
            <a:endParaRPr lang="fi-FI" sz="3200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sz="quarter" idx="10"/>
          </p:nvPr>
        </p:nvSpPr>
        <p:spPr>
          <a:xfrm>
            <a:off x="684213" y="5301208"/>
            <a:ext cx="4549775" cy="1584969"/>
          </a:xfrm>
        </p:spPr>
        <p:txBody>
          <a:bodyPr/>
          <a:lstStyle/>
          <a:p>
            <a:pPr>
              <a:lnSpc>
                <a:spcPts val="2400"/>
              </a:lnSpc>
              <a:spcBef>
                <a:spcPts val="0"/>
              </a:spcBef>
            </a:pPr>
            <a:r>
              <a:rPr lang="hu-HU" dirty="0" smtClean="0"/>
              <a:t>Bálint Balázs, Györgyi </a:t>
            </a:r>
            <a:r>
              <a:rPr lang="hu-HU" dirty="0" err="1" smtClean="0"/>
              <a:t>Bela</a:t>
            </a:r>
            <a:r>
              <a:rPr lang="hu-HU" dirty="0" smtClean="0"/>
              <a:t>, Eszter Kelemen, György Pataki</a:t>
            </a:r>
            <a:endParaRPr lang="fi-FI" dirty="0" smtClean="0"/>
          </a:p>
          <a:p>
            <a:pPr>
              <a:lnSpc>
                <a:spcPts val="2400"/>
              </a:lnSpc>
              <a:spcBef>
                <a:spcPts val="0"/>
              </a:spcBef>
            </a:pPr>
            <a:r>
              <a:rPr lang="hu-HU" dirty="0" smtClean="0"/>
              <a:t>ESSRG Ltd.</a:t>
            </a:r>
            <a:endParaRPr lang="fi-FI" dirty="0" smtClean="0"/>
          </a:p>
          <a:p>
            <a:pPr>
              <a:lnSpc>
                <a:spcPts val="2400"/>
              </a:lnSpc>
              <a:spcBef>
                <a:spcPts val="0"/>
              </a:spcBef>
            </a:pPr>
            <a:r>
              <a:rPr lang="fi-FI" dirty="0" err="1" smtClean="0"/>
              <a:t>Brussels</a:t>
            </a:r>
            <a:r>
              <a:rPr lang="fi-FI" dirty="0" smtClean="0"/>
              <a:t>, 28 </a:t>
            </a:r>
            <a:r>
              <a:rPr lang="fi-FI" dirty="0" err="1" smtClean="0"/>
              <a:t>October</a:t>
            </a:r>
            <a:r>
              <a:rPr lang="fi-FI" dirty="0" smtClean="0"/>
              <a:t> 2015</a:t>
            </a:r>
            <a:endParaRPr lang="fi-FI" dirty="0"/>
          </a:p>
        </p:txBody>
      </p:sp>
      <p:pic>
        <p:nvPicPr>
          <p:cNvPr id="10" name="tmp9128">
            <a:hlinkClick r:id="" action="ppaction://media"/>
          </p:cNvPr>
          <p:cNvPicPr>
            <a:picLocks noChangeAspect="1"/>
          </p:cNvPicPr>
          <p:nvPr>
            <a:videoFile r:link="rId3"/>
            <p:custDataLst>
              <p:custData r:id="rId4"/>
              <p:tags r:id="rId5"/>
            </p:custDataLst>
            <p:extLst>
              <p:ext uri="{DAA4B4D4-6D71-4841-9C94-3DE7FCFB9230}">
                <p14:media xmlns:p14="http://schemas.microsoft.com/office/powerpoint/2010/main" r:embed="rId6">
                  <p14:trim end="33.424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813800" y="101600"/>
            <a:ext cx="228600" cy="228600"/>
          </a:xfrm>
          <a:prstGeom prst="rect">
            <a:avLst/>
          </a:prstGeom>
        </p:spPr>
      </p:pic>
    </p:spTree>
    <p:custDataLst>
      <p:custData r:id="rId1"/>
      <p:tags r:id="rId2"/>
    </p:custDataLst>
    <p:extLst>
      <p:ext uri="{BB962C8B-B14F-4D97-AF65-F5344CB8AC3E}">
        <p14:creationId xmlns:p14="http://schemas.microsoft.com/office/powerpoint/2010/main" val="360534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Kép 1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512" y="-459432"/>
            <a:ext cx="9361040" cy="7368833"/>
          </a:xfrm>
          <a:prstGeom prst="rect">
            <a:avLst/>
          </a:prstGeom>
          <a:solidFill>
            <a:srgbClr val="000000">
              <a:alpha val="87059"/>
            </a:srgbClr>
          </a:solidFill>
        </p:spPr>
      </p:pic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2FDDF-43C9-4084-AEB7-58B6EB903DFD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Firstname Surname, Organization </a:t>
            </a:r>
            <a:endParaRPr lang="fi-FI" dirty="0"/>
          </a:p>
        </p:txBody>
      </p:sp>
      <p:sp>
        <p:nvSpPr>
          <p:cNvPr id="12" name="Folyamatábra: Másik feldolgozás 11"/>
          <p:cNvSpPr/>
          <p:nvPr/>
        </p:nvSpPr>
        <p:spPr>
          <a:xfrm>
            <a:off x="469509" y="476374"/>
            <a:ext cx="4943934" cy="7344816"/>
          </a:xfrm>
          <a:prstGeom prst="flowChartAlternateProcess">
            <a:avLst/>
          </a:prstGeom>
          <a:solidFill>
            <a:srgbClr val="B2BE2C">
              <a:alpha val="60000"/>
            </a:srgb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2</a:t>
            </a:fld>
            <a:endParaRPr lang="fi-FI" dirty="0"/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13"/>
          </p:nvPr>
        </p:nvSpPr>
        <p:spPr>
          <a:xfrm>
            <a:off x="684213" y="1988840"/>
            <a:ext cx="4560477" cy="4319885"/>
          </a:xfrm>
        </p:spPr>
        <p:txBody>
          <a:bodyPr>
            <a:normAutofit fontScale="92500"/>
          </a:bodyPr>
          <a:lstStyle/>
          <a:p>
            <a:pPr lvl="1"/>
            <a:r>
              <a:rPr lang="hu-HU" dirty="0" err="1" smtClean="0"/>
              <a:t>Leading</a:t>
            </a:r>
            <a:r>
              <a:rPr lang="hu-HU" dirty="0" smtClean="0"/>
              <a:t> </a:t>
            </a:r>
            <a:r>
              <a:rPr lang="hu-HU" dirty="0" err="1" smtClean="0"/>
              <a:t>the</a:t>
            </a:r>
            <a:r>
              <a:rPr lang="hu-HU" dirty="0" smtClean="0"/>
              <a:t> </a:t>
            </a:r>
            <a:r>
              <a:rPr lang="hu-HU" dirty="0" err="1" smtClean="0"/>
              <a:t>task</a:t>
            </a:r>
            <a:r>
              <a:rPr lang="hu-HU" dirty="0" smtClean="0"/>
              <a:t> </a:t>
            </a:r>
            <a:r>
              <a:rPr lang="hu-HU" dirty="0" err="1" smtClean="0"/>
              <a:t>on</a:t>
            </a:r>
            <a:r>
              <a:rPr lang="hu-HU" dirty="0" smtClean="0"/>
              <a:t> </a:t>
            </a:r>
            <a:r>
              <a:rPr lang="hu-HU" dirty="0" err="1" smtClean="0"/>
              <a:t>non-monetary</a:t>
            </a:r>
            <a:r>
              <a:rPr lang="hu-HU" dirty="0" smtClean="0"/>
              <a:t> </a:t>
            </a:r>
            <a:r>
              <a:rPr lang="hu-HU" dirty="0" err="1" smtClean="0"/>
              <a:t>valuation</a:t>
            </a:r>
            <a:r>
              <a:rPr lang="hu-HU" dirty="0" smtClean="0"/>
              <a:t> of </a:t>
            </a:r>
            <a:r>
              <a:rPr lang="hu-HU" dirty="0" err="1" smtClean="0"/>
              <a:t>ecosystem</a:t>
            </a:r>
            <a:r>
              <a:rPr lang="hu-HU" dirty="0" smtClean="0"/>
              <a:t> </a:t>
            </a:r>
            <a:r>
              <a:rPr lang="hu-HU" dirty="0" err="1" smtClean="0"/>
              <a:t>services</a:t>
            </a:r>
            <a:r>
              <a:rPr lang="hu-HU" dirty="0" smtClean="0"/>
              <a:t> (ES) (WP4)</a:t>
            </a:r>
          </a:p>
          <a:p>
            <a:pPr lvl="1"/>
            <a:r>
              <a:rPr lang="hu-HU" dirty="0" smtClean="0"/>
              <a:t>Public </a:t>
            </a:r>
            <a:r>
              <a:rPr lang="hu-HU" dirty="0" err="1" smtClean="0"/>
              <a:t>engagement</a:t>
            </a:r>
            <a:r>
              <a:rPr lang="hu-HU" dirty="0" smtClean="0"/>
              <a:t> and </a:t>
            </a:r>
            <a:r>
              <a:rPr lang="hu-HU" dirty="0" err="1" smtClean="0"/>
              <a:t>deliberative</a:t>
            </a:r>
            <a:r>
              <a:rPr lang="hu-HU" dirty="0" smtClean="0"/>
              <a:t> </a:t>
            </a:r>
            <a:r>
              <a:rPr lang="hu-HU" dirty="0" err="1" smtClean="0"/>
              <a:t>valuation</a:t>
            </a:r>
            <a:r>
              <a:rPr lang="hu-HU" dirty="0" smtClean="0"/>
              <a:t> </a:t>
            </a:r>
            <a:r>
              <a:rPr lang="hu-HU" dirty="0" err="1" smtClean="0"/>
              <a:t>in</a:t>
            </a:r>
            <a:r>
              <a:rPr lang="hu-HU" dirty="0" smtClean="0"/>
              <a:t> </a:t>
            </a:r>
            <a:r>
              <a:rPr lang="hu-HU" dirty="0" err="1" smtClean="0"/>
              <a:t>the</a:t>
            </a:r>
            <a:r>
              <a:rPr lang="hu-HU" dirty="0" smtClean="0"/>
              <a:t> Kiskunság </a:t>
            </a:r>
            <a:r>
              <a:rPr lang="hu-HU" dirty="0" err="1" smtClean="0"/>
              <a:t>case</a:t>
            </a:r>
            <a:r>
              <a:rPr lang="hu-HU" dirty="0" smtClean="0"/>
              <a:t> (no. 12) (WP5)</a:t>
            </a:r>
          </a:p>
          <a:p>
            <a:pPr lvl="1"/>
            <a:r>
              <a:rPr lang="hu-HU" dirty="0" err="1" smtClean="0"/>
              <a:t>Contributing</a:t>
            </a:r>
            <a:r>
              <a:rPr lang="hu-HU" dirty="0" smtClean="0"/>
              <a:t> </a:t>
            </a:r>
            <a:r>
              <a:rPr lang="hu-HU" dirty="0" err="1" smtClean="0"/>
              <a:t>to</a:t>
            </a:r>
            <a:r>
              <a:rPr lang="hu-HU" dirty="0" smtClean="0"/>
              <a:t> policy </a:t>
            </a:r>
            <a:r>
              <a:rPr lang="hu-HU" dirty="0" err="1" smtClean="0"/>
              <a:t>analysis</a:t>
            </a:r>
            <a:r>
              <a:rPr lang="hu-HU" dirty="0" smtClean="0"/>
              <a:t> (WP2) and </a:t>
            </a:r>
            <a:r>
              <a:rPr lang="hu-HU" dirty="0" err="1" smtClean="0"/>
              <a:t>conceptual</a:t>
            </a:r>
            <a:r>
              <a:rPr lang="hu-HU" dirty="0" smtClean="0"/>
              <a:t> </a:t>
            </a:r>
            <a:r>
              <a:rPr lang="hu-HU" dirty="0" err="1" smtClean="0"/>
              <a:t>development</a:t>
            </a:r>
            <a:r>
              <a:rPr lang="hu-HU" dirty="0" smtClean="0"/>
              <a:t> (WP1)</a:t>
            </a:r>
            <a:endParaRPr lang="fi-FI" dirty="0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Role</a:t>
            </a:r>
            <a:r>
              <a:rPr lang="fi-FI" dirty="0" smtClean="0"/>
              <a:t> in </a:t>
            </a:r>
            <a:r>
              <a:rPr lang="fi-FI" dirty="0" err="1" smtClean="0"/>
              <a:t>OpenNESS</a:t>
            </a:r>
            <a:endParaRPr lang="fi-FI" dirty="0"/>
          </a:p>
        </p:txBody>
      </p:sp>
      <p:pic>
        <p:nvPicPr>
          <p:cNvPr id="10" name="Kép 9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5978229"/>
            <a:ext cx="1307579" cy="763139"/>
          </a:xfrm>
          <a:prstGeom prst="rect">
            <a:avLst/>
          </a:prstGeom>
        </p:spPr>
      </p:pic>
      <p:sp>
        <p:nvSpPr>
          <p:cNvPr id="7" name="Szövegdoboz 6"/>
          <p:cNvSpPr txBox="1"/>
          <p:nvPr/>
        </p:nvSpPr>
        <p:spPr>
          <a:xfrm>
            <a:off x="1835696" y="6186790"/>
            <a:ext cx="2691115" cy="338554"/>
          </a:xfrm>
          <a:prstGeom prst="rect">
            <a:avLst/>
          </a:prstGeom>
          <a:solidFill>
            <a:srgbClr val="B2BE2C">
              <a:alpha val="0"/>
            </a:srgbClr>
          </a:solidFill>
        </p:spPr>
        <p:txBody>
          <a:bodyPr wrap="square" rtlCol="0">
            <a:spAutoFit/>
          </a:bodyPr>
          <a:lstStyle/>
          <a:p>
            <a:r>
              <a:rPr lang="hu-HU" sz="1600" b="1" spc="90" dirty="0" err="1" smtClean="0">
                <a:solidFill>
                  <a:schemeClr val="bg1">
                    <a:alpha val="48000"/>
                  </a:schemeClr>
                </a:solidFill>
              </a:rPr>
              <a:t>www.openness-project.eu</a:t>
            </a:r>
            <a:endParaRPr lang="hu-HU" sz="1600" b="1" spc="90" dirty="0" smtClean="0">
              <a:solidFill>
                <a:schemeClr val="bg1">
                  <a:alpha val="48000"/>
                </a:schemeClr>
              </a:solidFill>
            </a:endParaRPr>
          </a:p>
        </p:txBody>
      </p:sp>
      <p:pic>
        <p:nvPicPr>
          <p:cNvPr id="13" name="Kép 12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6237312"/>
            <a:ext cx="627501" cy="234266"/>
          </a:xfrm>
          <a:prstGeom prst="rect">
            <a:avLst/>
          </a:prstGeom>
        </p:spPr>
      </p:pic>
      <p:pic>
        <p:nvPicPr>
          <p:cNvPr id="16" name="tmp8A4D">
            <a:hlinkClick r:id="" action="ppaction://media"/>
          </p:cNvPr>
          <p:cNvPicPr>
            <a:picLocks noChangeAspect="1"/>
          </p:cNvPicPr>
          <p:nvPr>
            <a:videoFile r:link="rId3"/>
            <p:custDataLst>
              <p:custData r:id="rId4"/>
              <p:tags r:id="rId5"/>
            </p:custDataLst>
            <p:extLst>
              <p:ext uri="{DAA4B4D4-6D71-4841-9C94-3DE7FCFB9230}">
                <p14:media xmlns:p14="http://schemas.microsoft.com/office/powerpoint/2010/main" r:embed="rId6">
                  <p14:trim end="28.3786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813800" y="101600"/>
            <a:ext cx="228600" cy="228600"/>
          </a:xfrm>
          <a:prstGeom prst="rect">
            <a:avLst/>
          </a:prstGeom>
        </p:spPr>
      </p:pic>
    </p:spTree>
    <p:custDataLst>
      <p:custData r:id="rId1"/>
      <p:tags r:id="rId2"/>
    </p:custDataLst>
    <p:extLst>
      <p:ext uri="{BB962C8B-B14F-4D97-AF65-F5344CB8AC3E}">
        <p14:creationId xmlns:p14="http://schemas.microsoft.com/office/powerpoint/2010/main" val="166466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ép 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07" y="-30741"/>
            <a:ext cx="9170106" cy="6916125"/>
          </a:xfrm>
          <a:prstGeom prst="rect">
            <a:avLst/>
          </a:prstGeom>
        </p:spPr>
      </p:pic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2FDDF-43C9-4084-AEB7-58B6EB903DFD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Firstname Surname, Organization </a:t>
            </a:r>
            <a:endParaRPr lang="fi-FI" dirty="0"/>
          </a:p>
        </p:txBody>
      </p:sp>
      <p:sp>
        <p:nvSpPr>
          <p:cNvPr id="12" name="Folyamatábra: Másik feldolgozás 11"/>
          <p:cNvSpPr/>
          <p:nvPr/>
        </p:nvSpPr>
        <p:spPr>
          <a:xfrm>
            <a:off x="469509" y="476374"/>
            <a:ext cx="4943934" cy="7344816"/>
          </a:xfrm>
          <a:prstGeom prst="flowChartAlternateProcess">
            <a:avLst/>
          </a:prstGeom>
          <a:solidFill>
            <a:srgbClr val="B2BE2C">
              <a:alpha val="60000"/>
            </a:srgb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3</a:t>
            </a:fld>
            <a:endParaRPr lang="fi-FI" dirty="0"/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13"/>
          </p:nvPr>
        </p:nvSpPr>
        <p:spPr>
          <a:xfrm>
            <a:off x="684213" y="2348880"/>
            <a:ext cx="4560477" cy="3959845"/>
          </a:xfrm>
        </p:spPr>
        <p:txBody>
          <a:bodyPr>
            <a:normAutofit/>
          </a:bodyPr>
          <a:lstStyle/>
          <a:p>
            <a:pPr marL="266700" indent="-266700">
              <a:buFont typeface="Arial" panose="020B0604020202020204" pitchFamily="34" charset="0"/>
              <a:buChar char="•"/>
            </a:pPr>
            <a:r>
              <a:rPr lang="hu-HU" sz="2600" dirty="0" err="1">
                <a:latin typeface="+mn-lt"/>
              </a:rPr>
              <a:t>Innovative</a:t>
            </a:r>
            <a:r>
              <a:rPr lang="hu-HU" sz="2600" dirty="0">
                <a:latin typeface="+mn-lt"/>
              </a:rPr>
              <a:t> </a:t>
            </a:r>
            <a:r>
              <a:rPr lang="hu-HU" sz="2600" dirty="0" err="1">
                <a:latin typeface="+mn-lt"/>
              </a:rPr>
              <a:t>approaches</a:t>
            </a:r>
            <a:r>
              <a:rPr lang="hu-HU" sz="2600" dirty="0">
                <a:latin typeface="+mn-lt"/>
              </a:rPr>
              <a:t> </a:t>
            </a:r>
            <a:r>
              <a:rPr lang="hu-HU" sz="2600" dirty="0" err="1">
                <a:latin typeface="+mn-lt"/>
              </a:rPr>
              <a:t>to</a:t>
            </a:r>
            <a:r>
              <a:rPr lang="hu-HU" sz="2600" dirty="0">
                <a:latin typeface="+mn-lt"/>
              </a:rPr>
              <a:t> ES </a:t>
            </a:r>
            <a:r>
              <a:rPr lang="hu-HU" sz="2600" dirty="0" err="1">
                <a:latin typeface="+mn-lt"/>
              </a:rPr>
              <a:t>valuation</a:t>
            </a:r>
            <a:endParaRPr lang="hu-HU" sz="2600" dirty="0">
              <a:latin typeface="+mn-lt"/>
            </a:endParaRPr>
          </a:p>
          <a:p>
            <a:pPr marL="266700" indent="-266700">
              <a:buFont typeface="Arial" panose="020B0604020202020204" pitchFamily="34" charset="0"/>
              <a:buChar char="•"/>
            </a:pPr>
            <a:r>
              <a:rPr lang="hu-HU" sz="2600" dirty="0" smtClean="0">
                <a:latin typeface="+mn-lt"/>
              </a:rPr>
              <a:t>‘Reality check’ </a:t>
            </a:r>
            <a:r>
              <a:rPr lang="hu-HU" sz="2600" dirty="0">
                <a:latin typeface="+mn-lt"/>
              </a:rPr>
              <a:t>of the concept in a Hungarian context</a:t>
            </a:r>
          </a:p>
          <a:p>
            <a:pPr marL="266700" indent="-266700">
              <a:buFont typeface="Arial" panose="020B0604020202020204" pitchFamily="34" charset="0"/>
              <a:buChar char="•"/>
            </a:pPr>
            <a:r>
              <a:rPr lang="hu-HU" sz="2600" dirty="0" err="1">
                <a:latin typeface="+mn-lt"/>
              </a:rPr>
              <a:t>Conceptual</a:t>
            </a:r>
            <a:r>
              <a:rPr lang="hu-HU" sz="2600" dirty="0">
                <a:latin typeface="+mn-lt"/>
              </a:rPr>
              <a:t> </a:t>
            </a:r>
            <a:r>
              <a:rPr lang="hu-HU" sz="2600" dirty="0" err="1">
                <a:latin typeface="+mn-lt"/>
              </a:rPr>
              <a:t>clarification</a:t>
            </a:r>
            <a:r>
              <a:rPr lang="hu-HU" sz="2600" dirty="0">
                <a:latin typeface="+mn-lt"/>
              </a:rPr>
              <a:t> </a:t>
            </a:r>
            <a:r>
              <a:rPr lang="hu-HU" sz="2600" dirty="0" err="1">
                <a:latin typeface="+mn-lt"/>
              </a:rPr>
              <a:t>based</a:t>
            </a:r>
            <a:r>
              <a:rPr lang="hu-HU" sz="2600" dirty="0">
                <a:latin typeface="+mn-lt"/>
              </a:rPr>
              <a:t> </a:t>
            </a:r>
            <a:r>
              <a:rPr lang="hu-HU" sz="2600" dirty="0" err="1">
                <a:latin typeface="+mn-lt"/>
              </a:rPr>
              <a:t>on</a:t>
            </a:r>
            <a:r>
              <a:rPr lang="hu-HU" sz="2600" dirty="0">
                <a:latin typeface="+mn-lt"/>
              </a:rPr>
              <a:t> </a:t>
            </a:r>
            <a:r>
              <a:rPr lang="hu-HU" sz="2600" dirty="0" err="1">
                <a:latin typeface="+mn-lt"/>
              </a:rPr>
              <a:t>empirical</a:t>
            </a:r>
            <a:r>
              <a:rPr lang="hu-HU" sz="2600" dirty="0">
                <a:latin typeface="+mn-lt"/>
              </a:rPr>
              <a:t> </a:t>
            </a:r>
            <a:r>
              <a:rPr lang="hu-HU" sz="2600" dirty="0" err="1" smtClean="0">
                <a:latin typeface="+mn-lt"/>
              </a:rPr>
              <a:t>experience</a:t>
            </a:r>
            <a:endParaRPr lang="hu-HU" sz="2600" dirty="0">
              <a:latin typeface="+mn-lt"/>
            </a:endParaRPr>
          </a:p>
          <a:p>
            <a:pPr marL="0" lvl="1" indent="0">
              <a:buNone/>
            </a:pPr>
            <a:endParaRPr lang="fi-FI" dirty="0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Main </a:t>
            </a:r>
            <a:r>
              <a:rPr lang="hu-HU" dirty="0" err="1" smtClean="0"/>
              <a:t>expected</a:t>
            </a:r>
            <a:r>
              <a:rPr lang="hu-HU" dirty="0" smtClean="0"/>
              <a:t> </a:t>
            </a:r>
            <a:r>
              <a:rPr lang="hu-HU" dirty="0" err="1" smtClean="0"/>
              <a:t>outputs</a:t>
            </a:r>
            <a:endParaRPr lang="fi-FI" dirty="0"/>
          </a:p>
        </p:txBody>
      </p:sp>
      <p:pic>
        <p:nvPicPr>
          <p:cNvPr id="10" name="Kép 9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5978229"/>
            <a:ext cx="1307579" cy="763139"/>
          </a:xfrm>
          <a:prstGeom prst="rect">
            <a:avLst/>
          </a:prstGeom>
        </p:spPr>
      </p:pic>
      <p:sp>
        <p:nvSpPr>
          <p:cNvPr id="7" name="Szövegdoboz 6"/>
          <p:cNvSpPr txBox="1"/>
          <p:nvPr/>
        </p:nvSpPr>
        <p:spPr>
          <a:xfrm>
            <a:off x="1835696" y="6186790"/>
            <a:ext cx="2691115" cy="338554"/>
          </a:xfrm>
          <a:prstGeom prst="rect">
            <a:avLst/>
          </a:prstGeom>
          <a:solidFill>
            <a:srgbClr val="B2BE2C">
              <a:alpha val="0"/>
            </a:srgbClr>
          </a:solidFill>
        </p:spPr>
        <p:txBody>
          <a:bodyPr wrap="square" rtlCol="0">
            <a:spAutoFit/>
          </a:bodyPr>
          <a:lstStyle/>
          <a:p>
            <a:r>
              <a:rPr lang="hu-HU" sz="1600" b="1" spc="90" dirty="0" err="1" smtClean="0">
                <a:solidFill>
                  <a:schemeClr val="bg1">
                    <a:alpha val="48000"/>
                  </a:schemeClr>
                </a:solidFill>
              </a:rPr>
              <a:t>www.openness-project.eu</a:t>
            </a:r>
            <a:endParaRPr lang="hu-HU" sz="1600" b="1" spc="90" dirty="0" smtClean="0">
              <a:solidFill>
                <a:schemeClr val="bg1">
                  <a:alpha val="48000"/>
                </a:schemeClr>
              </a:solidFill>
            </a:endParaRPr>
          </a:p>
        </p:txBody>
      </p:sp>
      <p:pic>
        <p:nvPicPr>
          <p:cNvPr id="13" name="Kép 12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6237312"/>
            <a:ext cx="627501" cy="234266"/>
          </a:xfrm>
          <a:prstGeom prst="rect">
            <a:avLst/>
          </a:prstGeom>
        </p:spPr>
      </p:pic>
      <p:pic>
        <p:nvPicPr>
          <p:cNvPr id="16" name="tmp6F39">
            <a:hlinkClick r:id="" action="ppaction://media"/>
          </p:cNvPr>
          <p:cNvPicPr>
            <a:picLocks noChangeAspect="1"/>
          </p:cNvPicPr>
          <p:nvPr>
            <a:videoFile r:link="rId3"/>
            <p:custDataLst>
              <p:custData r:id="rId4"/>
              <p:tags r:id="rId5"/>
            </p:custDataLst>
            <p:extLst>
              <p:ext uri="{DAA4B4D4-6D71-4841-9C94-3DE7FCFB9230}">
                <p14:media xmlns:p14="http://schemas.microsoft.com/office/powerpoint/2010/main" r:embed="rId6">
                  <p14:trim end="73.9333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813800" y="101600"/>
            <a:ext cx="228600" cy="228600"/>
          </a:xfrm>
          <a:prstGeom prst="rect">
            <a:avLst/>
          </a:prstGeom>
        </p:spPr>
      </p:pic>
    </p:spTree>
    <p:custDataLst>
      <p:custData r:id="rId1"/>
      <p:tags r:id="rId2"/>
    </p:custDataLst>
    <p:extLst>
      <p:ext uri="{BB962C8B-B14F-4D97-AF65-F5344CB8AC3E}">
        <p14:creationId xmlns:p14="http://schemas.microsoft.com/office/powerpoint/2010/main" val="338083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Kép 14"/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-387"/>
          <a:stretch/>
        </p:blipFill>
        <p:spPr>
          <a:xfrm>
            <a:off x="-108521" y="0"/>
            <a:ext cx="9289033" cy="7101407"/>
          </a:xfrm>
          <a:prstGeom prst="rect">
            <a:avLst/>
          </a:prstGeom>
        </p:spPr>
      </p:pic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2FDDF-43C9-4084-AEB7-58B6EB903DFD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Firstname Surname, Organization </a:t>
            </a:r>
            <a:endParaRPr lang="fi-FI" dirty="0"/>
          </a:p>
        </p:txBody>
      </p:sp>
      <p:sp>
        <p:nvSpPr>
          <p:cNvPr id="12" name="Folyamatábra: Másik feldolgozás 11"/>
          <p:cNvSpPr/>
          <p:nvPr/>
        </p:nvSpPr>
        <p:spPr>
          <a:xfrm>
            <a:off x="469509" y="476374"/>
            <a:ext cx="4943934" cy="7344816"/>
          </a:xfrm>
          <a:prstGeom prst="flowChartAlternateProcess">
            <a:avLst/>
          </a:prstGeom>
          <a:solidFill>
            <a:srgbClr val="B2BE2C">
              <a:alpha val="60000"/>
            </a:srgb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4</a:t>
            </a:fld>
            <a:endParaRPr lang="fi-FI" dirty="0"/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13"/>
          </p:nvPr>
        </p:nvSpPr>
        <p:spPr>
          <a:xfrm>
            <a:off x="684213" y="2708920"/>
            <a:ext cx="4560477" cy="3599805"/>
          </a:xfrm>
        </p:spPr>
        <p:txBody>
          <a:bodyPr>
            <a:normAutofit/>
          </a:bodyPr>
          <a:lstStyle/>
          <a:p>
            <a:pPr lvl="1"/>
            <a:r>
              <a:rPr lang="hu-HU" dirty="0" err="1"/>
              <a:t>In-depth</a:t>
            </a:r>
            <a:r>
              <a:rPr lang="hu-HU" dirty="0"/>
              <a:t> </a:t>
            </a:r>
            <a:r>
              <a:rPr lang="hu-HU" dirty="0" err="1"/>
              <a:t>knowledge</a:t>
            </a:r>
            <a:r>
              <a:rPr lang="hu-HU" dirty="0"/>
              <a:t> of most </a:t>
            </a:r>
            <a:r>
              <a:rPr lang="hu-HU" dirty="0" err="1"/>
              <a:t>recent</a:t>
            </a:r>
            <a:r>
              <a:rPr lang="hu-HU" dirty="0"/>
              <a:t> </a:t>
            </a:r>
            <a:r>
              <a:rPr lang="hu-HU" dirty="0" err="1"/>
              <a:t>developments</a:t>
            </a:r>
            <a:r>
              <a:rPr lang="hu-HU" dirty="0"/>
              <a:t> </a:t>
            </a:r>
            <a:r>
              <a:rPr lang="hu-HU" dirty="0" err="1"/>
              <a:t>in</a:t>
            </a:r>
            <a:r>
              <a:rPr lang="hu-HU" dirty="0"/>
              <a:t> ES </a:t>
            </a:r>
            <a:r>
              <a:rPr lang="hu-HU" dirty="0" err="1"/>
              <a:t>research</a:t>
            </a:r>
            <a:endParaRPr lang="hu-HU" dirty="0"/>
          </a:p>
          <a:p>
            <a:pPr lvl="1"/>
            <a:r>
              <a:rPr lang="hu-HU" dirty="0" err="1"/>
              <a:t>Improved</a:t>
            </a:r>
            <a:r>
              <a:rPr lang="hu-HU" dirty="0"/>
              <a:t> </a:t>
            </a:r>
            <a:r>
              <a:rPr lang="hu-HU" dirty="0" err="1"/>
              <a:t>skills</a:t>
            </a:r>
            <a:r>
              <a:rPr lang="hu-HU" dirty="0"/>
              <a:t> </a:t>
            </a:r>
            <a:r>
              <a:rPr lang="hu-HU" dirty="0" err="1" smtClean="0"/>
              <a:t>for</a:t>
            </a:r>
            <a:r>
              <a:rPr lang="hu-HU" dirty="0" smtClean="0"/>
              <a:t> </a:t>
            </a:r>
            <a:r>
              <a:rPr lang="hu-HU" dirty="0" err="1"/>
              <a:t>valuation</a:t>
            </a:r>
            <a:r>
              <a:rPr lang="hu-HU" dirty="0"/>
              <a:t> and </a:t>
            </a:r>
            <a:r>
              <a:rPr lang="hu-HU" dirty="0" err="1"/>
              <a:t>public</a:t>
            </a:r>
            <a:r>
              <a:rPr lang="hu-HU" dirty="0"/>
              <a:t> </a:t>
            </a:r>
            <a:r>
              <a:rPr lang="hu-HU" dirty="0" err="1"/>
              <a:t>engagement</a:t>
            </a:r>
            <a:endParaRPr lang="hu-HU" dirty="0"/>
          </a:p>
          <a:p>
            <a:pPr lvl="1"/>
            <a:r>
              <a:rPr lang="hu-HU" dirty="0" err="1"/>
              <a:t>Locally</a:t>
            </a:r>
            <a:r>
              <a:rPr lang="hu-HU" dirty="0"/>
              <a:t> </a:t>
            </a:r>
            <a:r>
              <a:rPr lang="hu-HU" dirty="0" err="1"/>
              <a:t>relevant</a:t>
            </a:r>
            <a:r>
              <a:rPr lang="hu-HU" dirty="0"/>
              <a:t> </a:t>
            </a:r>
            <a:r>
              <a:rPr lang="hu-HU" dirty="0" err="1"/>
              <a:t>applications</a:t>
            </a:r>
            <a:endParaRPr lang="hu-HU" dirty="0"/>
          </a:p>
          <a:p>
            <a:pPr lvl="1"/>
            <a:r>
              <a:rPr lang="hu-HU" dirty="0"/>
              <a:t>Building </a:t>
            </a:r>
            <a:r>
              <a:rPr lang="hu-HU" dirty="0" err="1"/>
              <a:t>relationships</a:t>
            </a:r>
            <a:endParaRPr lang="fi-FI" dirty="0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Main expected benefits to the company</a:t>
            </a:r>
          </a:p>
        </p:txBody>
      </p:sp>
      <p:pic>
        <p:nvPicPr>
          <p:cNvPr id="10" name="Kép 9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5978229"/>
            <a:ext cx="1307579" cy="763139"/>
          </a:xfrm>
          <a:prstGeom prst="rect">
            <a:avLst/>
          </a:prstGeom>
        </p:spPr>
      </p:pic>
      <p:sp>
        <p:nvSpPr>
          <p:cNvPr id="7" name="Szövegdoboz 6"/>
          <p:cNvSpPr txBox="1"/>
          <p:nvPr/>
        </p:nvSpPr>
        <p:spPr>
          <a:xfrm>
            <a:off x="1835696" y="6186790"/>
            <a:ext cx="2691115" cy="338554"/>
          </a:xfrm>
          <a:prstGeom prst="rect">
            <a:avLst/>
          </a:prstGeom>
          <a:solidFill>
            <a:srgbClr val="B2BE2C">
              <a:alpha val="0"/>
            </a:srgbClr>
          </a:solidFill>
        </p:spPr>
        <p:txBody>
          <a:bodyPr wrap="square" rtlCol="0">
            <a:spAutoFit/>
          </a:bodyPr>
          <a:lstStyle/>
          <a:p>
            <a:r>
              <a:rPr lang="hu-HU" sz="1600" b="1" spc="90" dirty="0" err="1" smtClean="0">
                <a:solidFill>
                  <a:schemeClr val="bg1">
                    <a:alpha val="48000"/>
                  </a:schemeClr>
                </a:solidFill>
              </a:rPr>
              <a:t>www.openness-project.eu</a:t>
            </a:r>
            <a:endParaRPr lang="hu-HU" sz="1600" b="1" spc="90" dirty="0" smtClean="0">
              <a:solidFill>
                <a:schemeClr val="bg1">
                  <a:alpha val="48000"/>
                </a:schemeClr>
              </a:solidFill>
            </a:endParaRPr>
          </a:p>
        </p:txBody>
      </p:sp>
      <p:pic>
        <p:nvPicPr>
          <p:cNvPr id="13" name="Kép 12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6237312"/>
            <a:ext cx="627501" cy="234266"/>
          </a:xfrm>
          <a:prstGeom prst="rect">
            <a:avLst/>
          </a:prstGeom>
        </p:spPr>
      </p:pic>
      <p:pic>
        <p:nvPicPr>
          <p:cNvPr id="17" name="tmpD829">
            <a:hlinkClick r:id="" action="ppaction://media"/>
          </p:cNvPr>
          <p:cNvPicPr>
            <a:picLocks noChangeAspect="1"/>
          </p:cNvPicPr>
          <p:nvPr>
            <a:videoFile r:link="rId3"/>
            <p:custDataLst>
              <p:custData r:id="rId4"/>
              <p:tags r:id="rId5"/>
            </p:custDataLst>
            <p:extLst>
              <p:ext uri="{DAA4B4D4-6D71-4841-9C94-3DE7FCFB9230}">
                <p14:media xmlns:p14="http://schemas.microsoft.com/office/powerpoint/2010/main" r:embed="rId6">
                  <p14:trim end="70.9954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813800" y="101600"/>
            <a:ext cx="228600" cy="228600"/>
          </a:xfrm>
          <a:prstGeom prst="rect">
            <a:avLst/>
          </a:prstGeom>
        </p:spPr>
      </p:pic>
    </p:spTree>
    <p:custDataLst>
      <p:custData r:id="rId1"/>
      <p:tags r:id="rId2"/>
    </p:custDataLst>
    <p:extLst>
      <p:ext uri="{BB962C8B-B14F-4D97-AF65-F5344CB8AC3E}">
        <p14:creationId xmlns:p14="http://schemas.microsoft.com/office/powerpoint/2010/main" val="103802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6016" y="0"/>
            <a:ext cx="9174496" cy="6957392"/>
          </a:xfrm>
          <a:prstGeom prst="rect">
            <a:avLst/>
          </a:prstGeom>
        </p:spPr>
      </p:pic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2FDDF-43C9-4084-AEB7-58B6EB903DFD}" type="datetime1">
              <a:rPr lang="fi-FI" smtClean="0"/>
              <a:t>3.11.2015</a:t>
            </a:fld>
            <a:endParaRPr lang="fi-FI" dirty="0" smtClean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Firstname Surname, Organization </a:t>
            </a:r>
            <a:endParaRPr lang="fi-FI" dirty="0"/>
          </a:p>
        </p:txBody>
      </p:sp>
      <p:sp>
        <p:nvSpPr>
          <p:cNvPr id="12" name="Folyamatábra: Másik feldolgozás 11"/>
          <p:cNvSpPr/>
          <p:nvPr/>
        </p:nvSpPr>
        <p:spPr>
          <a:xfrm>
            <a:off x="469509" y="476374"/>
            <a:ext cx="4943934" cy="7344816"/>
          </a:xfrm>
          <a:prstGeom prst="flowChartAlternateProcess">
            <a:avLst/>
          </a:prstGeom>
          <a:solidFill>
            <a:srgbClr val="B2BE2C">
              <a:alpha val="60000"/>
            </a:srgb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2695-5E05-4A6F-8CD6-F940F488BF84}" type="slidenum">
              <a:rPr lang="fi-FI" smtClean="0"/>
              <a:pPr/>
              <a:t>5</a:t>
            </a:fld>
            <a:endParaRPr lang="fi-FI" dirty="0"/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13"/>
          </p:nvPr>
        </p:nvSpPr>
        <p:spPr>
          <a:xfrm>
            <a:off x="684213" y="2276872"/>
            <a:ext cx="4560477" cy="4031853"/>
          </a:xfrm>
        </p:spPr>
        <p:txBody>
          <a:bodyPr>
            <a:normAutofit/>
          </a:bodyPr>
          <a:lstStyle/>
          <a:p>
            <a:pPr lvl="1"/>
            <a:r>
              <a:rPr lang="hu-HU" dirty="0" err="1"/>
              <a:t>Huge</a:t>
            </a:r>
            <a:r>
              <a:rPr lang="hu-HU" dirty="0"/>
              <a:t> </a:t>
            </a:r>
            <a:r>
              <a:rPr lang="hu-HU" dirty="0" err="1"/>
              <a:t>potential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organizational</a:t>
            </a:r>
            <a:r>
              <a:rPr lang="hu-HU" dirty="0"/>
              <a:t> </a:t>
            </a:r>
            <a:r>
              <a:rPr lang="hu-HU" dirty="0" err="1"/>
              <a:t>learning</a:t>
            </a:r>
            <a:r>
              <a:rPr lang="hu-HU" dirty="0"/>
              <a:t> and </a:t>
            </a:r>
            <a:r>
              <a:rPr lang="hu-HU" dirty="0" err="1" smtClean="0"/>
              <a:t>development</a:t>
            </a:r>
            <a:endParaRPr lang="hu-HU" dirty="0" smtClean="0"/>
          </a:p>
          <a:p>
            <a:pPr lvl="1"/>
            <a:r>
              <a:rPr lang="hu-HU" dirty="0" err="1" smtClean="0"/>
              <a:t>Gain</a:t>
            </a:r>
            <a:r>
              <a:rPr lang="hu-HU" dirty="0" smtClean="0"/>
              <a:t> </a:t>
            </a:r>
            <a:r>
              <a:rPr lang="hu-HU" dirty="0" err="1" smtClean="0"/>
              <a:t>insights</a:t>
            </a:r>
            <a:r>
              <a:rPr lang="hu-HU" dirty="0" smtClean="0"/>
              <a:t> </a:t>
            </a:r>
            <a:r>
              <a:rPr lang="hu-HU" dirty="0" err="1" smtClean="0"/>
              <a:t>in</a:t>
            </a:r>
            <a:r>
              <a:rPr lang="hu-HU" dirty="0" smtClean="0"/>
              <a:t> </a:t>
            </a:r>
            <a:r>
              <a:rPr lang="hu-HU" dirty="0" err="1" smtClean="0"/>
              <a:t>new</a:t>
            </a:r>
            <a:r>
              <a:rPr lang="hu-HU" dirty="0" smtClean="0"/>
              <a:t> </a:t>
            </a:r>
            <a:r>
              <a:rPr lang="hu-HU" dirty="0" err="1" smtClean="0"/>
              <a:t>conceptual</a:t>
            </a:r>
            <a:r>
              <a:rPr lang="hu-HU" dirty="0" smtClean="0"/>
              <a:t> </a:t>
            </a:r>
            <a:r>
              <a:rPr lang="hu-HU" dirty="0" err="1" smtClean="0"/>
              <a:t>developments</a:t>
            </a:r>
            <a:r>
              <a:rPr lang="hu-HU" dirty="0" smtClean="0"/>
              <a:t> and </a:t>
            </a:r>
          </a:p>
          <a:p>
            <a:pPr lvl="1"/>
            <a:r>
              <a:rPr lang="hu-HU" dirty="0" err="1" smtClean="0"/>
              <a:t>Enjoy</a:t>
            </a:r>
            <a:r>
              <a:rPr lang="hu-HU" dirty="0" smtClean="0"/>
              <a:t> </a:t>
            </a:r>
            <a:r>
              <a:rPr lang="hu-HU" dirty="0" err="1" smtClean="0"/>
              <a:t>safe</a:t>
            </a:r>
            <a:r>
              <a:rPr lang="hu-HU" dirty="0" smtClean="0"/>
              <a:t> </a:t>
            </a:r>
            <a:r>
              <a:rPr lang="hu-HU" dirty="0" err="1" smtClean="0"/>
              <a:t>conditions</a:t>
            </a:r>
            <a:r>
              <a:rPr lang="hu-HU" dirty="0" smtClean="0"/>
              <a:t> of </a:t>
            </a:r>
            <a:r>
              <a:rPr lang="hu-HU" dirty="0" err="1" smtClean="0"/>
              <a:t>operationalising</a:t>
            </a:r>
            <a:r>
              <a:rPr lang="hu-HU" dirty="0" smtClean="0"/>
              <a:t> and testing </a:t>
            </a:r>
            <a:r>
              <a:rPr lang="hu-HU" dirty="0" err="1" smtClean="0"/>
              <a:t>them</a:t>
            </a:r>
            <a:endParaRPr lang="hu-HU" dirty="0">
              <a:solidFill>
                <a:srgbClr val="FF0000"/>
              </a:solidFill>
            </a:endParaRPr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 smtClean="0"/>
              <a:t>Generic</a:t>
            </a:r>
            <a:r>
              <a:rPr lang="hu-HU" dirty="0" smtClean="0"/>
              <a:t> </a:t>
            </a:r>
            <a:r>
              <a:rPr lang="hu-HU" dirty="0" err="1" smtClean="0"/>
              <a:t>lessons</a:t>
            </a:r>
            <a:r>
              <a:rPr lang="hu-HU" dirty="0" smtClean="0"/>
              <a:t> </a:t>
            </a:r>
            <a:r>
              <a:rPr lang="hu-HU" dirty="0" err="1" smtClean="0"/>
              <a:t>for</a:t>
            </a:r>
            <a:r>
              <a:rPr lang="hu-HU" dirty="0" smtClean="0"/>
              <a:t> </a:t>
            </a:r>
            <a:r>
              <a:rPr lang="hu-HU" dirty="0" err="1" smtClean="0"/>
              <a:t>SMEs</a:t>
            </a:r>
            <a:endParaRPr lang="fi-FI" dirty="0"/>
          </a:p>
        </p:txBody>
      </p:sp>
      <p:pic>
        <p:nvPicPr>
          <p:cNvPr id="10" name="Kép 9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5978229"/>
            <a:ext cx="1307579" cy="763139"/>
          </a:xfrm>
          <a:prstGeom prst="rect">
            <a:avLst/>
          </a:prstGeom>
        </p:spPr>
      </p:pic>
      <p:sp>
        <p:nvSpPr>
          <p:cNvPr id="7" name="Szövegdoboz 6"/>
          <p:cNvSpPr txBox="1"/>
          <p:nvPr/>
        </p:nvSpPr>
        <p:spPr>
          <a:xfrm>
            <a:off x="1835696" y="6186790"/>
            <a:ext cx="2691115" cy="338554"/>
          </a:xfrm>
          <a:prstGeom prst="rect">
            <a:avLst/>
          </a:prstGeom>
          <a:solidFill>
            <a:srgbClr val="B2BE2C">
              <a:alpha val="0"/>
            </a:srgbClr>
          </a:solidFill>
        </p:spPr>
        <p:txBody>
          <a:bodyPr wrap="square" rtlCol="0">
            <a:spAutoFit/>
          </a:bodyPr>
          <a:lstStyle/>
          <a:p>
            <a:r>
              <a:rPr lang="hu-HU" sz="1600" b="1" spc="90" dirty="0" err="1" smtClean="0">
                <a:solidFill>
                  <a:schemeClr val="bg1">
                    <a:alpha val="48000"/>
                  </a:schemeClr>
                </a:solidFill>
              </a:rPr>
              <a:t>www.openness-project.eu</a:t>
            </a:r>
            <a:endParaRPr lang="hu-HU" sz="1600" b="1" spc="90" dirty="0" smtClean="0">
              <a:solidFill>
                <a:schemeClr val="bg1">
                  <a:alpha val="48000"/>
                </a:schemeClr>
              </a:solidFill>
            </a:endParaRPr>
          </a:p>
        </p:txBody>
      </p:sp>
      <p:pic>
        <p:nvPicPr>
          <p:cNvPr id="13" name="Kép 12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6237312"/>
            <a:ext cx="627501" cy="234266"/>
          </a:xfrm>
          <a:prstGeom prst="rect">
            <a:avLst/>
          </a:prstGeom>
        </p:spPr>
      </p:pic>
      <p:pic>
        <p:nvPicPr>
          <p:cNvPr id="9" name="tmp2740">
            <a:hlinkClick r:id="" action="ppaction://media"/>
          </p:cNvPr>
          <p:cNvPicPr>
            <a:picLocks noChangeAspect="1"/>
          </p:cNvPicPr>
          <p:nvPr>
            <a:videoFile r:link="rId3"/>
            <p:custDataLst>
              <p:custData r:id="rId4"/>
              <p:tags r:id="rId5"/>
            </p:custDataLst>
            <p:extLst>
              <p:ext uri="{DAA4B4D4-6D71-4841-9C94-3DE7FCFB9230}">
                <p14:media xmlns:p14="http://schemas.microsoft.com/office/powerpoint/2010/main" r:embed="rId6">
                  <p14:trim end="69.9841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813800" y="101600"/>
            <a:ext cx="228600" cy="228600"/>
          </a:xfrm>
          <a:prstGeom prst="rect">
            <a:avLst/>
          </a:prstGeom>
        </p:spPr>
      </p:pic>
    </p:spTree>
    <p:custDataLst>
      <p:custData r:id="rId1"/>
      <p:tags r:id="rId2"/>
    </p:custDataLst>
    <p:extLst>
      <p:ext uri="{BB962C8B-B14F-4D97-AF65-F5344CB8AC3E}">
        <p14:creationId xmlns:p14="http://schemas.microsoft.com/office/powerpoint/2010/main" val="239267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CUSTOMXMLID" val="{E7445098-EF37-47DE-9601-FE0588FE6752}"/>
  <p:tag name="ATHENA.CUSTOMXMLCONTENT" val="&lt;?xml version=&quot;1.0&quot;?&gt;&lt;athena xmlns=&quot;http://schemas.microsoft.com/edu/athena&quot; version=&quot;0.1.4983.0&quot;&gt;&lt;timings duration=&quot;77800&quot;/&gt;&lt;/athena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CUSTOMXMLID" val="{42B7444C-29D1-4B9D-906A-13A3FC781E93}"/>
  <p:tag name="ATHENA.CUSTOMXMLCONTENT" val="&lt;?xml version=&quot;1.0&quot;?&gt;&lt;athena xmlns=&quot;http://schemas.microsoft.com/edu/athena&quot; version=&quot;0.1.4983.0&quot;&gt;&lt;media streamable=&quot;true&quot; recordStart=&quot;0&quot; recordEnd=&quot;23777&quot; recordLength=&quot;23846&quot; audioOnly=&quot;true&quot;/&gt;&lt;/athena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CUSTOMXMLID" val="{9D336369-C273-4036-91B1-4EE512F827D2}"/>
  <p:tag name="ATHENA.CUSTOMXMLCONTENT" val="&lt;?xml version=&quot;1.0&quot;?&gt;&lt;athena xmlns=&quot;http://schemas.microsoft.com/edu/athena&quot; version=&quot;0.1.4983.0&quot;&gt;&lt;media streamable=&quot;true&quot; recordStart=&quot;0&quot; recordEnd=&quot;77800&quot; recordLength=&quot;77833&quot; audioOnly=&quot;true&quot;/&gt;&lt;/athena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CUSTOMXMLID" val="{EF842BE6-6D83-4815-B0DF-D618EBA8B3DF}"/>
  <p:tag name="ATHENA.CUSTOMXMLCONTENT" val="&lt;?xml version=&quot;1.0&quot;?&gt;&lt;athena xmlns=&quot;http://schemas.microsoft.com/edu/athena&quot; version=&quot;0.1.4983.0&quot;&gt;&lt;timings duration=&quot;57325&quot;/&gt;&lt;/athena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CUSTOMXMLID" val="{73DCD67C-C83A-40F4-9E7C-34D4299B73B9}"/>
  <p:tag name="ATHENA.CUSTOMXMLCONTENT" val="&lt;?xml version=&quot;1.0&quot;?&gt;&lt;athena xmlns=&quot;http://schemas.microsoft.com/edu/athena&quot; version=&quot;0.1.4983.0&quot;&gt;&lt;media streamable=&quot;true&quot; recordStart=&quot;0&quot; recordEnd=&quot;57325&quot; recordLength=&quot;57353&quot; audioOnly=&quot;true&quot;/&gt;&lt;/athena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CUSTOMXMLID" val="{C56618A0-0973-41FA-959B-0C9195200C45}"/>
  <p:tag name="ATHENA.CUSTOMXMLCONTENT" val="&lt;?xml version=&quot;1.0&quot;?&gt;&lt;athena xmlns=&quot;http://schemas.microsoft.com/edu/athena&quot; version=&quot;0.1.4983.0&quot;&gt;&lt;timings duration=&quot;56926&quot;/&gt;&lt;/athena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CUSTOMXMLID" val="{C8E782FE-D62F-4A99-8383-2CB2DA93DDEC}"/>
  <p:tag name="ATHENA.CUSTOMXMLCONTENT" val="&lt;?xml version=&quot;1.0&quot;?&gt;&lt;athena xmlns=&quot;http://schemas.microsoft.com/edu/athena&quot; version=&quot;0.1.4983.0&quot;&gt;&lt;media streamable=&quot;true&quot; recordStart=&quot;0&quot; recordEnd=&quot;56926&quot; recordLength=&quot;56999&quot; audioOnly=&quot;true&quot;/&gt;&lt;/athena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CUSTOMXMLID" val="{0B82CDEE-41F5-4253-B0B1-D1FED837EDCE}"/>
  <p:tag name="ATHENA.CUSTOMXMLCONTENT" val="&lt;?xml version=&quot;1.0&quot;?&gt;&lt;athena xmlns=&quot;http://schemas.microsoft.com/edu/athena&quot; version=&quot;0.1.4983.0&quot;&gt;&lt;timings duration=&quot;61671&quot;/&gt;&lt;/athena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CUSTOMXMLID" val="{284990F2-BFBF-4DCC-B9D5-13E2373FBA9B}"/>
  <p:tag name="ATHENA.CUSTOMXMLCONTENT" val="&lt;?xml version=&quot;1.0&quot;?&gt;&lt;athena xmlns=&quot;http://schemas.microsoft.com/edu/athena&quot; version=&quot;0.1.4983.0&quot;&gt;&lt;media streamable=&quot;true&quot; recordStart=&quot;0&quot; recordEnd=&quot;61671&quot; recordLength=&quot;61741&quot; audioOnly=&quot;true&quot;/&gt;&lt;/athena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CUSTOMXMLID" val="{982DE660-4436-4D1F-B1B8-7E198A89E6EA}"/>
  <p:tag name="ATHENA.CUSTOMXMLCONTENT" val="&lt;?xml version=&quot;1.0&quot;?&gt;&lt;athena xmlns=&quot;http://schemas.microsoft.com/edu/athena&quot; version=&quot;0.1.4983.0&quot;&gt;&lt;timings duration=&quot;23777&quot;/&gt;&lt;/athena&gt;"/>
</p:tagLst>
</file>

<file path=ppt/theme/theme1.xml><?xml version="1.0" encoding="utf-8"?>
<a:theme xmlns:a="http://schemas.openxmlformats.org/drawingml/2006/main" name="OpenNESS_template">
  <a:themeElements>
    <a:clrScheme name="OpenNESS">
      <a:dk1>
        <a:sysClr val="windowText" lastClr="000000"/>
      </a:dk1>
      <a:lt1>
        <a:sysClr val="window" lastClr="FFFFFF"/>
      </a:lt1>
      <a:dk2>
        <a:srgbClr val="676D19"/>
      </a:dk2>
      <a:lt2>
        <a:srgbClr val="9F6115"/>
      </a:lt2>
      <a:accent1>
        <a:srgbClr val="BBC122"/>
      </a:accent1>
      <a:accent2>
        <a:srgbClr val="D67C1C"/>
      </a:accent2>
      <a:accent3>
        <a:srgbClr val="75A4A2"/>
      </a:accent3>
      <a:accent4>
        <a:srgbClr val="3A726F"/>
      </a:accent4>
      <a:accent5>
        <a:srgbClr val="9B8563"/>
      </a:accent5>
      <a:accent6>
        <a:srgbClr val="67563D"/>
      </a:accent6>
      <a:hlink>
        <a:srgbClr val="7F7F7F"/>
      </a:hlink>
      <a:folHlink>
        <a:srgbClr val="3F3F3F"/>
      </a:folHlink>
    </a:clrScheme>
    <a:fontScheme name="OpenNESS">
      <a:majorFont>
        <a:latin typeface="Arial Rounded MT Bold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athena xmlns="http://schemas.microsoft.com/edu/athena" version="0.1.4983.0">
  <timings duration="61671"/>
</athena>
</file>

<file path=customXml/item10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1.xml><?xml version="1.0" encoding="utf-8"?>
<athena xmlns="http://schemas.microsoft.com/edu/athena" version="0.1.4983.0">
  <timings duration="77800"/>
</athena>
</file>

<file path=customXml/item12.xml><?xml version="1.0" encoding="utf-8"?>
<athena xmlns="http://schemas.microsoft.com/edu/athena" version="0.1.4983.0">
  <timings duration="57325"/>
</athena>
</file>

<file path=customXml/item1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722791C10E094E9D53E40C2A5BB007" ma:contentTypeVersion="0" ma:contentTypeDescription="Create a new document." ma:contentTypeScope="" ma:versionID="14880f3f915ec28c373a9fd441954af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athena xmlns="http://schemas.microsoft.com/edu/athena" version="0.1.4983.0">
  <media streamable="true" recordStart="0" recordEnd="77800" recordLength="77833" audioOnly="true"/>
</athena>
</file>

<file path=customXml/item3.xml><?xml version="1.0" encoding="utf-8"?>
<athena xmlns="http://schemas.microsoft.com/edu/athena" version="0.1.4983.0">
  <timings duration="23777"/>
</athena>
</file>

<file path=customXml/item4.xml><?xml version="1.0" encoding="utf-8"?>
<athena xmlns="http://schemas.microsoft.com/edu/athena" version="0.1.4983.0">
  <media streamable="true" recordStart="0" recordEnd="61671" recordLength="61741" audioOnly="true"/>
</athena>
</file>

<file path=customXml/item5.xml><?xml version="1.0" encoding="utf-8"?>
<athena xmlns="http://schemas.microsoft.com/edu/athena" version="0.1.4983.0">
  <media streamable="true" recordStart="0" recordEnd="56926" recordLength="56999" audioOnly="true"/>
</athena>
</file>

<file path=customXml/item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7.xml><?xml version="1.0" encoding="utf-8"?>
<athena xmlns="http://schemas.microsoft.com/edu/athena" version="0.1.4983.0">
  <media streamable="true" recordStart="0" recordEnd="57325" recordLength="57353" audioOnly="true"/>
</athena>
</file>

<file path=customXml/item8.xml><?xml version="1.0" encoding="utf-8"?>
<athena xmlns="http://schemas.microsoft.com/edu/athena" version="0.1.4983.0">
  <media streamable="true" recordStart="0" recordEnd="23777" recordLength="23846" audioOnly="true"/>
</athena>
</file>

<file path=customXml/item9.xml><?xml version="1.0" encoding="utf-8"?>
<athena xmlns="http://schemas.microsoft.com/edu/athena" version="0.1.4983.0">
  <timings duration="56926"/>
</athena>
</file>

<file path=customXml/itemProps1.xml><?xml version="1.0" encoding="utf-8"?>
<ds:datastoreItem xmlns:ds="http://schemas.openxmlformats.org/officeDocument/2006/customXml" ds:itemID="{0B82CDEE-41F5-4253-B0B1-D1FED837EDCE}">
  <ds:schemaRefs>
    <ds:schemaRef ds:uri="http://schemas.microsoft.com/edu/athena"/>
  </ds:schemaRefs>
</ds:datastoreItem>
</file>

<file path=customXml/itemProps10.xml><?xml version="1.0" encoding="utf-8"?>
<ds:datastoreItem xmlns:ds="http://schemas.openxmlformats.org/officeDocument/2006/customXml" ds:itemID="{964D568E-BF13-4635-B498-15D8D8D65EBC}">
  <ds:schemaRefs>
    <ds:schemaRef ds:uri="http://schemas.microsoft.com/sharepoint/v3/contenttype/forms"/>
  </ds:schemaRefs>
</ds:datastoreItem>
</file>

<file path=customXml/itemProps11.xml><?xml version="1.0" encoding="utf-8"?>
<ds:datastoreItem xmlns:ds="http://schemas.openxmlformats.org/officeDocument/2006/customXml" ds:itemID="{E7445098-EF37-47DE-9601-FE0588FE6752}">
  <ds:schemaRefs>
    <ds:schemaRef ds:uri="http://schemas.microsoft.com/edu/athena"/>
  </ds:schemaRefs>
</ds:datastoreItem>
</file>

<file path=customXml/itemProps12.xml><?xml version="1.0" encoding="utf-8"?>
<ds:datastoreItem xmlns:ds="http://schemas.openxmlformats.org/officeDocument/2006/customXml" ds:itemID="{EF842BE6-6D83-4815-B0DF-D618EBA8B3DF}">
  <ds:schemaRefs>
    <ds:schemaRef ds:uri="http://schemas.microsoft.com/edu/athena"/>
  </ds:schemaRefs>
</ds:datastoreItem>
</file>

<file path=customXml/itemProps13.xml><?xml version="1.0" encoding="utf-8"?>
<ds:datastoreItem xmlns:ds="http://schemas.openxmlformats.org/officeDocument/2006/customXml" ds:itemID="{1C707B02-28B8-434A-A0A8-F2B995B087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D336369-C273-4036-91B1-4EE512F827D2}">
  <ds:schemaRefs>
    <ds:schemaRef ds:uri="http://schemas.microsoft.com/edu/athena"/>
  </ds:schemaRefs>
</ds:datastoreItem>
</file>

<file path=customXml/itemProps3.xml><?xml version="1.0" encoding="utf-8"?>
<ds:datastoreItem xmlns:ds="http://schemas.openxmlformats.org/officeDocument/2006/customXml" ds:itemID="{982DE660-4436-4D1F-B1B8-7E198A89E6EA}">
  <ds:schemaRefs>
    <ds:schemaRef ds:uri="http://schemas.microsoft.com/edu/athena"/>
  </ds:schemaRefs>
</ds:datastoreItem>
</file>

<file path=customXml/itemProps4.xml><?xml version="1.0" encoding="utf-8"?>
<ds:datastoreItem xmlns:ds="http://schemas.openxmlformats.org/officeDocument/2006/customXml" ds:itemID="{284990F2-BFBF-4DCC-B9D5-13E2373FBA9B}">
  <ds:schemaRefs>
    <ds:schemaRef ds:uri="http://schemas.microsoft.com/edu/athena"/>
  </ds:schemaRefs>
</ds:datastoreItem>
</file>

<file path=customXml/itemProps5.xml><?xml version="1.0" encoding="utf-8"?>
<ds:datastoreItem xmlns:ds="http://schemas.openxmlformats.org/officeDocument/2006/customXml" ds:itemID="{C8E782FE-D62F-4A99-8383-2CB2DA93DDEC}">
  <ds:schemaRefs>
    <ds:schemaRef ds:uri="http://schemas.microsoft.com/edu/athena"/>
  </ds:schemaRefs>
</ds:datastoreItem>
</file>

<file path=customXml/itemProps6.xml><?xml version="1.0" encoding="utf-8"?>
<ds:datastoreItem xmlns:ds="http://schemas.openxmlformats.org/officeDocument/2006/customXml" ds:itemID="{9CD6C975-9620-4146-8078-C308DD3A4BE5}">
  <ds:schemaRefs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7.xml><?xml version="1.0" encoding="utf-8"?>
<ds:datastoreItem xmlns:ds="http://schemas.openxmlformats.org/officeDocument/2006/customXml" ds:itemID="{73DCD67C-C83A-40F4-9E7C-34D4299B73B9}">
  <ds:schemaRefs>
    <ds:schemaRef ds:uri="http://schemas.microsoft.com/edu/athena"/>
  </ds:schemaRefs>
</ds:datastoreItem>
</file>

<file path=customXml/itemProps8.xml><?xml version="1.0" encoding="utf-8"?>
<ds:datastoreItem xmlns:ds="http://schemas.openxmlformats.org/officeDocument/2006/customXml" ds:itemID="{42B7444C-29D1-4B9D-906A-13A3FC781E93}">
  <ds:schemaRefs>
    <ds:schemaRef ds:uri="http://schemas.microsoft.com/edu/athena"/>
  </ds:schemaRefs>
</ds:datastoreItem>
</file>

<file path=customXml/itemProps9.xml><?xml version="1.0" encoding="utf-8"?>
<ds:datastoreItem xmlns:ds="http://schemas.openxmlformats.org/officeDocument/2006/customXml" ds:itemID="{C56618A0-0973-41FA-959B-0C9195200C45}">
  <ds:schemaRefs>
    <ds:schemaRef ds:uri="http://schemas.microsoft.com/edu/athen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OpenNESS_template.potx</Template>
  <TotalTime>2092</TotalTime>
  <Words>186</Words>
  <Application>Microsoft Office PowerPoint</Application>
  <PresentationFormat>On-screen Show (4:3)</PresentationFormat>
  <Paragraphs>42</Paragraphs>
  <Slides>5</Slides>
  <Notes>5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OpenNESS_template</vt:lpstr>
      <vt:lpstr>Developing concepts and methods from the ground up</vt:lpstr>
      <vt:lpstr>Role in OpenNESS</vt:lpstr>
      <vt:lpstr>Main expected outputs</vt:lpstr>
      <vt:lpstr>Main expected benefits to the company</vt:lpstr>
      <vt:lpstr>Generic lessons for SMEs</vt:lpstr>
    </vt:vector>
  </TitlesOfParts>
  <Company>Ympäristöhallinto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Operationalisation of  Natural Capital and Ecosystem Services:  From Concepts to Real-World Applications</dc:title>
  <dc:creator>Turtiainen Satu</dc:creator>
  <cp:lastModifiedBy>Hanneke Wijnja</cp:lastModifiedBy>
  <cp:revision>204</cp:revision>
  <cp:lastPrinted>2015-10-08T17:11:39Z</cp:lastPrinted>
  <dcterms:created xsi:type="dcterms:W3CDTF">2013-01-17T09:00:45Z</dcterms:created>
  <dcterms:modified xsi:type="dcterms:W3CDTF">2015-11-03T15:57:26Z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0x0101005E722791C10E094E9D53E40C2A5BB007</vt:lpwstr>
  </property>
</Properties>
</file>