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5"/>
  </p:notesMasterIdLst>
  <p:sldIdLst>
    <p:sldId id="285" r:id="rId5"/>
    <p:sldId id="292" r:id="rId6"/>
    <p:sldId id="298" r:id="rId7"/>
    <p:sldId id="299" r:id="rId8"/>
    <p:sldId id="300" r:id="rId9"/>
    <p:sldId id="293" r:id="rId10"/>
    <p:sldId id="294" r:id="rId11"/>
    <p:sldId id="295" r:id="rId12"/>
    <p:sldId id="296" r:id="rId13"/>
    <p:sldId id="297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Arial Rounded MT Bold" panose="020B0604020202020204" charset="0"/>
      <p:regular r:id="rId20"/>
    </p:embeddedFont>
  </p:embeddedFont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9523"/>
    <a:srgbClr val="A66816"/>
    <a:srgbClr val="CF821B"/>
    <a:srgbClr val="B2BE2C"/>
    <a:srgbClr val="D67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99" autoAdjust="0"/>
    <p:restoredTop sz="94660"/>
  </p:normalViewPr>
  <p:slideViewPr>
    <p:cSldViewPr>
      <p:cViewPr>
        <p:scale>
          <a:sx n="94" d="100"/>
          <a:sy n="94" d="100"/>
        </p:scale>
        <p:origin x="-4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755B0-FB78-4D19-96F8-296B3DDC706B}" type="datetimeFigureOut">
              <a:rPr lang="fi-FI" smtClean="0"/>
              <a:t>28.10.2015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FDEB-C047-412E-AF08-20F0096B56B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020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itle_f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Pyöristetty suorakulmio 6"/>
          <p:cNvSpPr/>
          <p:nvPr userDrawn="1"/>
        </p:nvSpPr>
        <p:spPr>
          <a:xfrm>
            <a:off x="467544" y="456206"/>
            <a:ext cx="4896544" cy="6501185"/>
          </a:xfrm>
          <a:prstGeom prst="roundRect">
            <a:avLst>
              <a:gd name="adj" fmla="val 1959"/>
            </a:avLst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xtBox 8"/>
          <p:cNvSpPr txBox="1"/>
          <p:nvPr userDrawn="1"/>
        </p:nvSpPr>
        <p:spPr>
          <a:xfrm>
            <a:off x="611560" y="4797152"/>
            <a:ext cx="4608512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>
                <a:solidFill>
                  <a:srgbClr val="8D9523"/>
                </a:solidFill>
                <a:latin typeface="+mj-lt"/>
              </a:rPr>
              <a:t>www.openness-project.eu</a:t>
            </a:r>
            <a:endParaRPr lang="nl-NL" sz="2000" b="0" dirty="0" smtClean="0">
              <a:solidFill>
                <a:srgbClr val="8D9523"/>
              </a:solidFill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1560" y="5373216"/>
            <a:ext cx="4608512" cy="1295872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2348880"/>
            <a:ext cx="4608511" cy="2304256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  <p:pic>
        <p:nvPicPr>
          <p:cNvPr id="1026" name="Picture 2" descr="O:\cpa4\47 - OpenNESS\WP7 Impact and dissemination\Logo and house style\With text\OpenNESS_logo_shorttex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5" y="584856"/>
            <a:ext cx="2657526" cy="15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:\COMMUNICATION-MEDIA-PRESS\EU LOGOS\EUflag_jpg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488" y="6284227"/>
            <a:ext cx="598000" cy="4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 userDrawn="1"/>
        </p:nvSpPr>
        <p:spPr>
          <a:xfrm>
            <a:off x="5220072" y="6237312"/>
            <a:ext cx="3146416" cy="5078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OpenNESS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has received funding from the European Union’s Seventh </a:t>
            </a:r>
            <a:r>
              <a:rPr lang="en-US" sz="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Programme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for research, technological development and demonstration under grant agreement n° 308428.</a:t>
            </a:r>
            <a:endParaRPr lang="nl-NL" sz="9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736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h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" y="0"/>
            <a:ext cx="9143999" cy="6858000"/>
          </a:xfrm>
          <a:prstGeom prst="rect">
            <a:avLst/>
          </a:prstGeom>
        </p:spPr>
      </p:pic>
      <p:sp>
        <p:nvSpPr>
          <p:cNvPr id="11" name="Pyöristetty suorakulmio 6"/>
          <p:cNvSpPr/>
          <p:nvPr userDrawn="1"/>
        </p:nvSpPr>
        <p:spPr>
          <a:xfrm>
            <a:off x="467544" y="456206"/>
            <a:ext cx="4896544" cy="6501185"/>
          </a:xfrm>
          <a:prstGeom prst="roundRect">
            <a:avLst>
              <a:gd name="adj" fmla="val 1959"/>
            </a:avLst>
          </a:prstGeom>
          <a:solidFill>
            <a:srgbClr val="8D9523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E38A81C-6AD0-46E8-AA2B-60DE01698752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i-FI" dirty="0" smtClean="0"/>
              <a:t>Firstname Surname,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>
          <a:xfrm>
            <a:off x="107504" y="6331619"/>
            <a:ext cx="360040" cy="481757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11560" y="765175"/>
            <a:ext cx="4608140" cy="863625"/>
          </a:xfrm>
          <a:noFill/>
          <a:ln>
            <a:noFill/>
          </a:ln>
        </p:spPr>
        <p:txBody>
          <a:bodyPr>
            <a:normAutofit/>
          </a:bodyPr>
          <a:lstStyle>
            <a:lvl1pPr>
              <a:defRPr sz="30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11188" y="1773239"/>
            <a:ext cx="4608512" cy="404076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defRPr sz="22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3074" name="Picture 2" descr="O:\cpa4\47 - OpenNESS\WP7 Impact and dissemination\Logo and house style\OpenNESS_LOGO_neg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1" y="5814000"/>
            <a:ext cx="1788871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2267744" y="6166723"/>
            <a:ext cx="2952328" cy="338554"/>
          </a:xfrm>
          <a:prstGeom prst="rect">
            <a:avLst/>
          </a:prstGeom>
        </p:spPr>
        <p:txBody>
          <a:bodyPr wrap="square" lIns="36000" rIns="3600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kern="1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rPr>
              <a:t>www.openness-project.eu</a:t>
            </a:r>
            <a:endParaRPr lang="nl-NL" sz="1600" b="0" kern="1200" dirty="0" smtClean="0">
              <a:solidFill>
                <a:schemeClr val="bg1">
                  <a:lumMod val="95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2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9" y="0"/>
            <a:ext cx="9141062" cy="6858000"/>
          </a:xfrm>
          <a:prstGeom prst="rect">
            <a:avLst/>
          </a:prstGeom>
        </p:spPr>
      </p:pic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7C71D07-187E-4E66-9145-F4C124942EEC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i-FI" dirty="0" smtClean="0"/>
              <a:t>Firstname Surname, Organization </a:t>
            </a:r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>
          <a:xfrm>
            <a:off x="107504" y="6331619"/>
            <a:ext cx="360040" cy="481757"/>
          </a:xfrm>
        </p:spPr>
        <p:txBody>
          <a:bodyPr/>
          <a:lstStyle>
            <a:lvl1pPr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Pyöristetty suorakulmio 6"/>
          <p:cNvSpPr/>
          <p:nvPr userDrawn="1"/>
        </p:nvSpPr>
        <p:spPr>
          <a:xfrm>
            <a:off x="467544" y="456206"/>
            <a:ext cx="4896544" cy="6501185"/>
          </a:xfrm>
          <a:prstGeom prst="roundRect">
            <a:avLst>
              <a:gd name="adj" fmla="val 1959"/>
            </a:avLst>
          </a:prstGeom>
          <a:solidFill>
            <a:srgbClr val="8D9523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11560" y="765175"/>
            <a:ext cx="4608140" cy="863625"/>
          </a:xfrm>
          <a:noFill/>
          <a:ln>
            <a:noFill/>
          </a:ln>
        </p:spPr>
        <p:txBody>
          <a:bodyPr>
            <a:normAutofit/>
          </a:bodyPr>
          <a:lstStyle>
            <a:lvl1pPr>
              <a:defRPr sz="30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11188" y="1773239"/>
            <a:ext cx="4608512" cy="404076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defRPr sz="22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9" name="Picture 2" descr="O:\cpa4\47 - OpenNESS\WP7 Impact and dissemination\Logo and house style\OpenNESS_LOGO_neg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1" y="5814000"/>
            <a:ext cx="1788871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2267744" y="6166723"/>
            <a:ext cx="2952328" cy="338554"/>
          </a:xfrm>
          <a:prstGeom prst="rect">
            <a:avLst/>
          </a:prstGeom>
        </p:spPr>
        <p:txBody>
          <a:bodyPr wrap="square" lIns="36000" rIns="3600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kern="1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rPr>
              <a:t>www.openness-project.eu</a:t>
            </a:r>
            <a:endParaRPr lang="nl-NL" sz="1600" b="0" kern="1200" dirty="0" smtClean="0">
              <a:solidFill>
                <a:schemeClr val="bg1">
                  <a:lumMod val="95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5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DFDAB8-53F5-4453-AC53-78837276248E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Firstname Surname,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>
          <a:xfrm>
            <a:off x="107504" y="6331619"/>
            <a:ext cx="360040" cy="481757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Pyöristetty suorakulmio 6"/>
          <p:cNvSpPr/>
          <p:nvPr userDrawn="1"/>
        </p:nvSpPr>
        <p:spPr>
          <a:xfrm>
            <a:off x="467544" y="456206"/>
            <a:ext cx="4896544" cy="6501185"/>
          </a:xfrm>
          <a:prstGeom prst="roundRect">
            <a:avLst>
              <a:gd name="adj" fmla="val 1959"/>
            </a:avLst>
          </a:prstGeom>
          <a:solidFill>
            <a:srgbClr val="8D9523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11560" y="765175"/>
            <a:ext cx="4608140" cy="863625"/>
          </a:xfrm>
          <a:noFill/>
          <a:ln>
            <a:noFill/>
          </a:ln>
        </p:spPr>
        <p:txBody>
          <a:bodyPr>
            <a:normAutofit/>
          </a:bodyPr>
          <a:lstStyle>
            <a:lvl1pPr>
              <a:defRPr sz="30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11188" y="1773239"/>
            <a:ext cx="4608512" cy="404076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defRPr sz="22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5" name="Picture 2" descr="O:\cpa4\47 - OpenNESS\WP7 Impact and dissemination\Logo and house style\OpenNESS_LOGO_neg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1" y="5814000"/>
            <a:ext cx="1788871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2267744" y="6166723"/>
            <a:ext cx="2952328" cy="338554"/>
          </a:xfrm>
          <a:prstGeom prst="rect">
            <a:avLst/>
          </a:prstGeom>
        </p:spPr>
        <p:txBody>
          <a:bodyPr wrap="square" lIns="36000" rIns="3600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kern="1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rPr>
              <a:t>www.openness-project.eu</a:t>
            </a:r>
            <a:endParaRPr lang="nl-NL" sz="1600" b="0" kern="1200" dirty="0" smtClean="0">
              <a:solidFill>
                <a:schemeClr val="bg1">
                  <a:lumMod val="95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71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txt+pic_aho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6" name="Päivämäärän paikkamerkki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DE57B9-F450-47AF-97CD-6B80895DFFA3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Firstname Surname, Organization </a:t>
            </a:r>
            <a:endParaRPr lang="fi-FI" dirty="0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2"/>
          </p:nvPr>
        </p:nvSpPr>
        <p:spPr>
          <a:xfrm>
            <a:off x="107504" y="6331619"/>
            <a:ext cx="360040" cy="481757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Pyöristetty suorakulmio 6"/>
          <p:cNvSpPr/>
          <p:nvPr userDrawn="1"/>
        </p:nvSpPr>
        <p:spPr>
          <a:xfrm>
            <a:off x="467544" y="456206"/>
            <a:ext cx="4896544" cy="6501185"/>
          </a:xfrm>
          <a:prstGeom prst="roundRect">
            <a:avLst>
              <a:gd name="adj" fmla="val 1959"/>
            </a:avLst>
          </a:prstGeom>
          <a:solidFill>
            <a:srgbClr val="8D9523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11560" y="765175"/>
            <a:ext cx="4608140" cy="863625"/>
          </a:xfrm>
          <a:noFill/>
          <a:ln>
            <a:noFill/>
          </a:ln>
        </p:spPr>
        <p:txBody>
          <a:bodyPr>
            <a:normAutofit/>
          </a:bodyPr>
          <a:lstStyle>
            <a:lvl1pPr>
              <a:defRPr sz="30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11188" y="1773239"/>
            <a:ext cx="4608512" cy="4040761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defRPr sz="22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9" name="Picture 2" descr="O:\cpa4\47 - OpenNESS\WP7 Impact and dissemination\Logo and house style\OpenNESS_LOGO_neg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1" y="5814000"/>
            <a:ext cx="1788871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2267744" y="6166723"/>
            <a:ext cx="2952328" cy="338554"/>
          </a:xfrm>
          <a:prstGeom prst="rect">
            <a:avLst/>
          </a:prstGeom>
        </p:spPr>
        <p:txBody>
          <a:bodyPr wrap="square" lIns="36000" rIns="3600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kern="1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rPr>
              <a:t>www.openness-project.eu</a:t>
            </a:r>
            <a:endParaRPr lang="nl-NL" sz="1600" b="0" kern="1200" dirty="0" smtClean="0">
              <a:solidFill>
                <a:schemeClr val="bg1">
                  <a:lumMod val="95000"/>
                </a:schemeClr>
              </a:solidFill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5401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NESS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:\cpa4\47 - OpenNESS\WP7 Impact and dissemination\Logo and house style\backgroundOpenNESS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O:\cpa4\47 - OpenNESS\WP7 Impact and dissemination\Logo and house style\OpenNESS_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98" y="5814000"/>
            <a:ext cx="1788868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3995936" y="6120298"/>
            <a:ext cx="4536504" cy="4770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8D9523"/>
                </a:solidFill>
                <a:latin typeface="+mj-lt"/>
              </a:rPr>
              <a:t>From concepts to real-world applications</a:t>
            </a:r>
          </a:p>
          <a:p>
            <a:pPr algn="r"/>
            <a:r>
              <a:rPr lang="en-US" sz="1100" b="0" dirty="0" smtClean="0">
                <a:solidFill>
                  <a:srgbClr val="8D9523"/>
                </a:solidFill>
                <a:latin typeface="+mj-lt"/>
              </a:rPr>
              <a:t>www.openness-project.eu</a:t>
            </a:r>
            <a:endParaRPr lang="nl-NL" sz="1100" b="0" dirty="0" smtClean="0">
              <a:solidFill>
                <a:srgbClr val="8D9523"/>
              </a:solidFill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539552" y="333374"/>
            <a:ext cx="7920000" cy="100739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000">
                <a:solidFill>
                  <a:srgbClr val="8D9523"/>
                </a:solidFill>
                <a:latin typeface="+mj-lt"/>
              </a:defRPr>
            </a:lvl1pPr>
            <a:lvl2pPr marL="0" indent="0">
              <a:buNone/>
              <a:defRPr sz="3000">
                <a:solidFill>
                  <a:srgbClr val="8D9523"/>
                </a:solidFill>
                <a:latin typeface="+mj-lt"/>
              </a:defRPr>
            </a:lvl2pPr>
            <a:lvl3pPr>
              <a:defRPr sz="3000">
                <a:solidFill>
                  <a:srgbClr val="8D9523"/>
                </a:solidFill>
                <a:latin typeface="+mj-lt"/>
              </a:defRPr>
            </a:lvl3pPr>
            <a:lvl4pPr>
              <a:defRPr sz="3000">
                <a:solidFill>
                  <a:srgbClr val="8D9523"/>
                </a:solidFill>
                <a:latin typeface="+mj-lt"/>
              </a:defRPr>
            </a:lvl4pPr>
            <a:lvl5pPr>
              <a:defRPr sz="3000">
                <a:solidFill>
                  <a:srgbClr val="8D952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44513" y="1700808"/>
            <a:ext cx="7915275" cy="4031655"/>
          </a:xfrm>
        </p:spPr>
        <p:txBody>
          <a:bodyPr>
            <a:normAutofit/>
          </a:bodyPr>
          <a:lstStyle>
            <a:lvl1pPr marL="0">
              <a:lnSpc>
                <a:spcPct val="100000"/>
              </a:lnSpc>
              <a:spcBef>
                <a:spcPts val="0"/>
              </a:spcBef>
              <a:defRPr sz="2200">
                <a:latin typeface="+mn-lt"/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buClr>
                <a:srgbClr val="8D9523"/>
              </a:buClr>
              <a:defRPr sz="2200">
                <a:latin typeface="+mn-lt"/>
              </a:defRPr>
            </a:lvl2pPr>
            <a:lvl3pPr marL="0">
              <a:lnSpc>
                <a:spcPct val="100000"/>
              </a:lnSpc>
              <a:spcBef>
                <a:spcPts val="0"/>
              </a:spcBef>
              <a:buClr>
                <a:srgbClr val="8D9523"/>
              </a:buClr>
              <a:defRPr sz="2200">
                <a:latin typeface="+mn-lt"/>
              </a:defRPr>
            </a:lvl3pPr>
            <a:lvl4pPr marL="0">
              <a:lnSpc>
                <a:spcPct val="100000"/>
              </a:lnSpc>
              <a:spcBef>
                <a:spcPts val="0"/>
              </a:spcBef>
              <a:buClr>
                <a:srgbClr val="8D9523"/>
              </a:buClr>
              <a:defRPr sz="2200">
                <a:latin typeface="+mn-lt"/>
              </a:defRPr>
            </a:lvl4pPr>
            <a:lvl5pPr marL="0">
              <a:lnSpc>
                <a:spcPct val="100000"/>
              </a:lnSpc>
              <a:spcBef>
                <a:spcPts val="0"/>
              </a:spcBef>
              <a:buClr>
                <a:srgbClr val="8D9523"/>
              </a:buClr>
              <a:defRPr sz="22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107504" y="6331619"/>
            <a:ext cx="360040" cy="481757"/>
          </a:xfrm>
        </p:spPr>
        <p:txBody>
          <a:bodyPr/>
          <a:lstStyle>
            <a:lvl1pPr>
              <a:defRPr sz="1200"/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817238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662880" y="1003004"/>
            <a:ext cx="4557192" cy="1633908"/>
          </a:xfrm>
          <a:prstGeom prst="rect">
            <a:avLst/>
          </a:prstGeom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lIns="108000" tIns="0" rIns="0" bIns="0" rtlCol="0" anchor="t" anchorCtr="0">
            <a:noAutofit/>
          </a:bodyPr>
          <a:lstStyle/>
          <a:p>
            <a:r>
              <a:rPr lang="fi-FI" dirty="0" smtClean="0"/>
              <a:t>Compact and </a:t>
            </a:r>
            <a:br>
              <a:rPr lang="fi-FI" dirty="0" smtClean="0"/>
            </a:br>
            <a:r>
              <a:rPr lang="fi-FI" dirty="0" err="1" smtClean="0"/>
              <a:t>effective</a:t>
            </a:r>
            <a:r>
              <a:rPr lang="fi-FI" dirty="0" smtClean="0"/>
              <a:t> </a:t>
            </a:r>
            <a:r>
              <a:rPr lang="fi-FI" dirty="0" err="1" smtClean="0"/>
              <a:t>headline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 rot="16200000">
            <a:off x="-190872" y="5866928"/>
            <a:ext cx="596752" cy="144015"/>
          </a:xfrm>
          <a:prstGeom prst="rect">
            <a:avLst/>
          </a:prstGeom>
        </p:spPr>
        <p:txBody>
          <a:bodyPr vert="horz" lIns="108000" tIns="0" rIns="0" bIns="0" rtlCol="0" anchor="t" anchorCtr="0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 rot="16200000">
            <a:off x="-2376772" y="2960948"/>
            <a:ext cx="4968552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r>
              <a:rPr lang="fi-FI" dirty="0" smtClean="0"/>
              <a:t>Firstname, Surname, Organization 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35496" y="6331619"/>
            <a:ext cx="360040" cy="481757"/>
          </a:xfrm>
          <a:prstGeom prst="rect">
            <a:avLst/>
          </a:prstGeom>
        </p:spPr>
        <p:txBody>
          <a:bodyPr vert="horz" lIns="0" tIns="0" rIns="0" bIns="72000" rtlCol="0" anchor="b" anchorCtr="0"/>
          <a:lstStyle>
            <a:lvl1pPr algn="l"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1012695-5E05-4A6F-8CD6-F940F488BF84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23" name="Tekstin paikkamerkki 2"/>
          <p:cNvSpPr>
            <a:spLocks noGrp="1"/>
          </p:cNvSpPr>
          <p:nvPr>
            <p:ph type="body" idx="1"/>
          </p:nvPr>
        </p:nvSpPr>
        <p:spPr>
          <a:xfrm>
            <a:off x="683568" y="2924945"/>
            <a:ext cx="453650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pic>
        <p:nvPicPr>
          <p:cNvPr id="7" name="Picture 6" descr="O:\cpa4\47 - OpenNESS\WP7 Impact and dissemination\FP7 logo\FP7-General\colour\FP7-gen-RGB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59852"/>
            <a:ext cx="66675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:\COMMUNICATION-MEDIA-PRESS\EU LOGOS\EUflag_jpg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777" y="6078902"/>
            <a:ext cx="704850" cy="467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566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76" r:id="rId2"/>
    <p:sldLayoutId id="2147483679" r:id="rId3"/>
    <p:sldLayoutId id="2147483674" r:id="rId4"/>
    <p:sldLayoutId id="2147483677" r:id="rId5"/>
    <p:sldLayoutId id="214748366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800"/>
        </a:lnSpc>
        <a:spcBef>
          <a:spcPct val="0"/>
        </a:spcBef>
        <a:buNone/>
        <a:defRPr sz="3600" b="0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3000"/>
        </a:lnSpc>
        <a:spcBef>
          <a:spcPts val="1200"/>
        </a:spcBef>
        <a:spcAft>
          <a:spcPts val="0"/>
        </a:spcAft>
        <a:buFontTx/>
        <a:buNone/>
        <a:defRPr lang="fi-FI" sz="2800" b="0" kern="1200" baseline="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216000" marR="0" indent="-216000" algn="l" defTabSz="914400" rtl="0" eaLnBrk="1" fontAlgn="auto" latinLnBrk="0" hangingPunct="1">
        <a:lnSpc>
          <a:spcPts val="3000"/>
        </a:lnSpc>
        <a:spcBef>
          <a:spcPts val="120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28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32000" marR="0" indent="-216000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0"/>
        </a:spcAft>
        <a:buClrTx/>
        <a:buSzTx/>
        <a:buFont typeface="Arial" pitchFamily="34" charset="0"/>
        <a:buChar char="•"/>
        <a:tabLst/>
        <a:defRPr lang="fi-FI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21600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hyperlink" Target="mailto:delbaere@ecnc.or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Ben Delbaere - ECNC</a:t>
            </a:r>
            <a:endParaRPr lang="nl-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Businesses </a:t>
            </a:r>
            <a:r>
              <a:rPr lang="en-US" dirty="0" err="1" smtClean="0"/>
              <a:t>operationalising</a:t>
            </a:r>
            <a:r>
              <a:rPr lang="en-US" dirty="0" smtClean="0"/>
              <a:t> ecosystem services and natural capital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63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10</a:t>
            </a:fld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1" y="0"/>
            <a:ext cx="9080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9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2</a:t>
            </a:fld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102597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1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3</a:t>
            </a:fld>
            <a:endParaRPr lang="fi-FI" dirty="0"/>
          </a:p>
        </p:txBody>
      </p:sp>
      <p:sp>
        <p:nvSpPr>
          <p:cNvPr id="8" name="Freeform 7"/>
          <p:cNvSpPr/>
          <p:nvPr/>
        </p:nvSpPr>
        <p:spPr>
          <a:xfrm>
            <a:off x="2621118" y="2995916"/>
            <a:ext cx="2886527" cy="1657043"/>
          </a:xfrm>
          <a:custGeom>
            <a:avLst/>
            <a:gdLst>
              <a:gd name="connsiteX0" fmla="*/ 843442 w 2886527"/>
              <a:gd name="connsiteY0" fmla="*/ 641364 h 1657043"/>
              <a:gd name="connsiteX1" fmla="*/ 894242 w 2886527"/>
              <a:gd name="connsiteY1" fmla="*/ 610884 h 1657043"/>
              <a:gd name="connsiteX2" fmla="*/ 914562 w 2886527"/>
              <a:gd name="connsiteY2" fmla="*/ 549924 h 1657043"/>
              <a:gd name="connsiteX3" fmla="*/ 894242 w 2886527"/>
              <a:gd name="connsiteY3" fmla="*/ 448324 h 1657043"/>
              <a:gd name="connsiteX4" fmla="*/ 884082 w 2886527"/>
              <a:gd name="connsiteY4" fmla="*/ 407684 h 1657043"/>
              <a:gd name="connsiteX5" fmla="*/ 863762 w 2886527"/>
              <a:gd name="connsiteY5" fmla="*/ 367044 h 1657043"/>
              <a:gd name="connsiteX6" fmla="*/ 873922 w 2886527"/>
              <a:gd name="connsiteY6" fmla="*/ 174004 h 1657043"/>
              <a:gd name="connsiteX7" fmla="*/ 914562 w 2886527"/>
              <a:gd name="connsiteY7" fmla="*/ 113044 h 1657043"/>
              <a:gd name="connsiteX8" fmla="*/ 975522 w 2886527"/>
              <a:gd name="connsiteY8" fmla="*/ 62244 h 1657043"/>
              <a:gd name="connsiteX9" fmla="*/ 1087282 w 2886527"/>
              <a:gd name="connsiteY9" fmla="*/ 31764 h 1657043"/>
              <a:gd name="connsiteX10" fmla="*/ 1127922 w 2886527"/>
              <a:gd name="connsiteY10" fmla="*/ 11444 h 1657043"/>
              <a:gd name="connsiteX11" fmla="*/ 1351442 w 2886527"/>
              <a:gd name="connsiteY11" fmla="*/ 11444 h 1657043"/>
              <a:gd name="connsiteX12" fmla="*/ 1381922 w 2886527"/>
              <a:gd name="connsiteY12" fmla="*/ 31764 h 1657043"/>
              <a:gd name="connsiteX13" fmla="*/ 1473362 w 2886527"/>
              <a:gd name="connsiteY13" fmla="*/ 102884 h 1657043"/>
              <a:gd name="connsiteX14" fmla="*/ 1554642 w 2886527"/>
              <a:gd name="connsiteY14" fmla="*/ 133364 h 1657043"/>
              <a:gd name="connsiteX15" fmla="*/ 1696882 w 2886527"/>
              <a:gd name="connsiteY15" fmla="*/ 123204 h 1657043"/>
              <a:gd name="connsiteX16" fmla="*/ 1768002 w 2886527"/>
              <a:gd name="connsiteY16" fmla="*/ 82564 h 1657043"/>
              <a:gd name="connsiteX17" fmla="*/ 1818802 w 2886527"/>
              <a:gd name="connsiteY17" fmla="*/ 62244 h 1657043"/>
              <a:gd name="connsiteX18" fmla="*/ 1849282 w 2886527"/>
              <a:gd name="connsiteY18" fmla="*/ 41924 h 1657043"/>
              <a:gd name="connsiteX19" fmla="*/ 1920402 w 2886527"/>
              <a:gd name="connsiteY19" fmla="*/ 31764 h 1657043"/>
              <a:gd name="connsiteX20" fmla="*/ 2276002 w 2886527"/>
              <a:gd name="connsiteY20" fmla="*/ 41924 h 1657043"/>
              <a:gd name="connsiteX21" fmla="*/ 2336962 w 2886527"/>
              <a:gd name="connsiteY21" fmla="*/ 82564 h 1657043"/>
              <a:gd name="connsiteX22" fmla="*/ 2397922 w 2886527"/>
              <a:gd name="connsiteY22" fmla="*/ 102884 h 1657043"/>
              <a:gd name="connsiteX23" fmla="*/ 2448722 w 2886527"/>
              <a:gd name="connsiteY23" fmla="*/ 163844 h 1657043"/>
              <a:gd name="connsiteX24" fmla="*/ 2469042 w 2886527"/>
              <a:gd name="connsiteY24" fmla="*/ 224804 h 1657043"/>
              <a:gd name="connsiteX25" fmla="*/ 2489362 w 2886527"/>
              <a:gd name="connsiteY25" fmla="*/ 336564 h 1657043"/>
              <a:gd name="connsiteX26" fmla="*/ 2499522 w 2886527"/>
              <a:gd name="connsiteY26" fmla="*/ 367044 h 1657043"/>
              <a:gd name="connsiteX27" fmla="*/ 2560482 w 2886527"/>
              <a:gd name="connsiteY27" fmla="*/ 417844 h 1657043"/>
              <a:gd name="connsiteX28" fmla="*/ 2601122 w 2886527"/>
              <a:gd name="connsiteY28" fmla="*/ 438164 h 1657043"/>
              <a:gd name="connsiteX29" fmla="*/ 2702722 w 2886527"/>
              <a:gd name="connsiteY29" fmla="*/ 458484 h 1657043"/>
              <a:gd name="connsiteX30" fmla="*/ 2794162 w 2886527"/>
              <a:gd name="connsiteY30" fmla="*/ 478804 h 1657043"/>
              <a:gd name="connsiteX31" fmla="*/ 2834802 w 2886527"/>
              <a:gd name="connsiteY31" fmla="*/ 488964 h 1657043"/>
              <a:gd name="connsiteX32" fmla="*/ 2885602 w 2886527"/>
              <a:gd name="connsiteY32" fmla="*/ 549924 h 1657043"/>
              <a:gd name="connsiteX33" fmla="*/ 2875442 w 2886527"/>
              <a:gd name="connsiteY33" fmla="*/ 793764 h 1657043"/>
              <a:gd name="connsiteX34" fmla="*/ 2814482 w 2886527"/>
              <a:gd name="connsiteY34" fmla="*/ 834404 h 1657043"/>
              <a:gd name="connsiteX35" fmla="*/ 2753522 w 2886527"/>
              <a:gd name="connsiteY35" fmla="*/ 854724 h 1657043"/>
              <a:gd name="connsiteX36" fmla="*/ 2479202 w 2886527"/>
              <a:gd name="connsiteY36" fmla="*/ 875044 h 1657043"/>
              <a:gd name="connsiteX37" fmla="*/ 2397922 w 2886527"/>
              <a:gd name="connsiteY37" fmla="*/ 915684 h 1657043"/>
              <a:gd name="connsiteX38" fmla="*/ 2367442 w 2886527"/>
              <a:gd name="connsiteY38" fmla="*/ 925844 h 1657043"/>
              <a:gd name="connsiteX39" fmla="*/ 2286162 w 2886527"/>
              <a:gd name="connsiteY39" fmla="*/ 966484 h 1657043"/>
              <a:gd name="connsiteX40" fmla="*/ 2204882 w 2886527"/>
              <a:gd name="connsiteY40" fmla="*/ 996964 h 1657043"/>
              <a:gd name="connsiteX41" fmla="*/ 2174402 w 2886527"/>
              <a:gd name="connsiteY41" fmla="*/ 1017284 h 1657043"/>
              <a:gd name="connsiteX42" fmla="*/ 2052482 w 2886527"/>
              <a:gd name="connsiteY42" fmla="*/ 1047764 h 1657043"/>
              <a:gd name="connsiteX43" fmla="*/ 1981362 w 2886527"/>
              <a:gd name="connsiteY43" fmla="*/ 1068084 h 1657043"/>
              <a:gd name="connsiteX44" fmla="*/ 1798482 w 2886527"/>
              <a:gd name="connsiteY44" fmla="*/ 1057924 h 1657043"/>
              <a:gd name="connsiteX45" fmla="*/ 1707042 w 2886527"/>
              <a:gd name="connsiteY45" fmla="*/ 986804 h 1657043"/>
              <a:gd name="connsiteX46" fmla="*/ 1676562 w 2886527"/>
              <a:gd name="connsiteY46" fmla="*/ 915684 h 1657043"/>
              <a:gd name="connsiteX47" fmla="*/ 1656242 w 2886527"/>
              <a:gd name="connsiteY47" fmla="*/ 885204 h 1657043"/>
              <a:gd name="connsiteX48" fmla="*/ 1615602 w 2886527"/>
              <a:gd name="connsiteY48" fmla="*/ 966484 h 1657043"/>
              <a:gd name="connsiteX49" fmla="*/ 1595282 w 2886527"/>
              <a:gd name="connsiteY49" fmla="*/ 1088404 h 1657043"/>
              <a:gd name="connsiteX50" fmla="*/ 1585122 w 2886527"/>
              <a:gd name="connsiteY50" fmla="*/ 1118884 h 1657043"/>
              <a:gd name="connsiteX51" fmla="*/ 1574962 w 2886527"/>
              <a:gd name="connsiteY51" fmla="*/ 1190004 h 1657043"/>
              <a:gd name="connsiteX52" fmla="*/ 1554642 w 2886527"/>
              <a:gd name="connsiteY52" fmla="*/ 1220484 h 1657043"/>
              <a:gd name="connsiteX53" fmla="*/ 1503842 w 2886527"/>
              <a:gd name="connsiteY53" fmla="*/ 1352564 h 1657043"/>
              <a:gd name="connsiteX54" fmla="*/ 1483522 w 2886527"/>
              <a:gd name="connsiteY54" fmla="*/ 1383044 h 1657043"/>
              <a:gd name="connsiteX55" fmla="*/ 1422562 w 2886527"/>
              <a:gd name="connsiteY55" fmla="*/ 1423684 h 1657043"/>
              <a:gd name="connsiteX56" fmla="*/ 1066962 w 2886527"/>
              <a:gd name="connsiteY56" fmla="*/ 1433844 h 1657043"/>
              <a:gd name="connsiteX57" fmla="*/ 1026322 w 2886527"/>
              <a:gd name="connsiteY57" fmla="*/ 1454164 h 1657043"/>
              <a:gd name="connsiteX58" fmla="*/ 965362 w 2886527"/>
              <a:gd name="connsiteY58" fmla="*/ 1494804 h 1657043"/>
              <a:gd name="connsiteX59" fmla="*/ 914562 w 2886527"/>
              <a:gd name="connsiteY59" fmla="*/ 1515124 h 1657043"/>
              <a:gd name="connsiteX60" fmla="*/ 873922 w 2886527"/>
              <a:gd name="connsiteY60" fmla="*/ 1545604 h 1657043"/>
              <a:gd name="connsiteX61" fmla="*/ 792642 w 2886527"/>
              <a:gd name="connsiteY61" fmla="*/ 1565924 h 1657043"/>
              <a:gd name="connsiteX62" fmla="*/ 447202 w 2886527"/>
              <a:gd name="connsiteY62" fmla="*/ 1647204 h 1657043"/>
              <a:gd name="connsiteX63" fmla="*/ 61122 w 2886527"/>
              <a:gd name="connsiteY63" fmla="*/ 1596404 h 1657043"/>
              <a:gd name="connsiteX64" fmla="*/ 10322 w 2886527"/>
              <a:gd name="connsiteY64" fmla="*/ 1525284 h 1657043"/>
              <a:gd name="connsiteX65" fmla="*/ 162 w 2886527"/>
              <a:gd name="connsiteY65" fmla="*/ 1494804 h 1657043"/>
              <a:gd name="connsiteX66" fmla="*/ 30642 w 2886527"/>
              <a:gd name="connsiteY66" fmla="*/ 1372884 h 1657043"/>
              <a:gd name="connsiteX67" fmla="*/ 91602 w 2886527"/>
              <a:gd name="connsiteY67" fmla="*/ 1332244 h 1657043"/>
              <a:gd name="connsiteX68" fmla="*/ 233842 w 2886527"/>
              <a:gd name="connsiteY68" fmla="*/ 1301764 h 1657043"/>
              <a:gd name="connsiteX69" fmla="*/ 376082 w 2886527"/>
              <a:gd name="connsiteY69" fmla="*/ 1281444 h 1657043"/>
              <a:gd name="connsiteX70" fmla="*/ 416722 w 2886527"/>
              <a:gd name="connsiteY70" fmla="*/ 1261124 h 1657043"/>
              <a:gd name="connsiteX71" fmla="*/ 447202 w 2886527"/>
              <a:gd name="connsiteY71" fmla="*/ 1240804 h 1657043"/>
              <a:gd name="connsiteX72" fmla="*/ 528482 w 2886527"/>
              <a:gd name="connsiteY72" fmla="*/ 1200164 h 1657043"/>
              <a:gd name="connsiteX73" fmla="*/ 518322 w 2886527"/>
              <a:gd name="connsiteY73" fmla="*/ 1169684 h 1657043"/>
              <a:gd name="connsiteX74" fmla="*/ 487842 w 2886527"/>
              <a:gd name="connsiteY74" fmla="*/ 1159524 h 1657043"/>
              <a:gd name="connsiteX75" fmla="*/ 416722 w 2886527"/>
              <a:gd name="connsiteY75" fmla="*/ 1139204 h 1657043"/>
              <a:gd name="connsiteX76" fmla="*/ 345602 w 2886527"/>
              <a:gd name="connsiteY76" fmla="*/ 1088404 h 1657043"/>
              <a:gd name="connsiteX77" fmla="*/ 335442 w 2886527"/>
              <a:gd name="connsiteY77" fmla="*/ 1047764 h 1657043"/>
              <a:gd name="connsiteX78" fmla="*/ 315122 w 2886527"/>
              <a:gd name="connsiteY78" fmla="*/ 1007124 h 1657043"/>
              <a:gd name="connsiteX79" fmla="*/ 304962 w 2886527"/>
              <a:gd name="connsiteY79" fmla="*/ 956324 h 1657043"/>
              <a:gd name="connsiteX80" fmla="*/ 294802 w 2886527"/>
              <a:gd name="connsiteY80" fmla="*/ 925844 h 1657043"/>
              <a:gd name="connsiteX81" fmla="*/ 325282 w 2886527"/>
              <a:gd name="connsiteY81" fmla="*/ 763284 h 1657043"/>
              <a:gd name="connsiteX82" fmla="*/ 365922 w 2886527"/>
              <a:gd name="connsiteY82" fmla="*/ 722644 h 1657043"/>
              <a:gd name="connsiteX83" fmla="*/ 416722 w 2886527"/>
              <a:gd name="connsiteY83" fmla="*/ 712484 h 1657043"/>
              <a:gd name="connsiteX84" fmla="*/ 487842 w 2886527"/>
              <a:gd name="connsiteY84" fmla="*/ 682004 h 1657043"/>
              <a:gd name="connsiteX85" fmla="*/ 569122 w 2886527"/>
              <a:gd name="connsiteY85" fmla="*/ 661684 h 1657043"/>
              <a:gd name="connsiteX86" fmla="*/ 701202 w 2886527"/>
              <a:gd name="connsiteY86" fmla="*/ 671844 h 1657043"/>
              <a:gd name="connsiteX87" fmla="*/ 731682 w 2886527"/>
              <a:gd name="connsiteY87" fmla="*/ 682004 h 1657043"/>
              <a:gd name="connsiteX88" fmla="*/ 843442 w 2886527"/>
              <a:gd name="connsiteY88" fmla="*/ 641364 h 165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886527" h="1657043">
                <a:moveTo>
                  <a:pt x="843442" y="641364"/>
                </a:moveTo>
                <a:cubicBezTo>
                  <a:pt x="870535" y="629511"/>
                  <a:pt x="882118" y="626472"/>
                  <a:pt x="894242" y="610884"/>
                </a:cubicBezTo>
                <a:cubicBezTo>
                  <a:pt x="907392" y="593977"/>
                  <a:pt x="914562" y="549924"/>
                  <a:pt x="914562" y="549924"/>
                </a:cubicBezTo>
                <a:cubicBezTo>
                  <a:pt x="897223" y="428550"/>
                  <a:pt x="914508" y="519255"/>
                  <a:pt x="894242" y="448324"/>
                </a:cubicBezTo>
                <a:cubicBezTo>
                  <a:pt x="890406" y="434898"/>
                  <a:pt x="888985" y="420759"/>
                  <a:pt x="884082" y="407684"/>
                </a:cubicBezTo>
                <a:cubicBezTo>
                  <a:pt x="878764" y="393503"/>
                  <a:pt x="870535" y="380591"/>
                  <a:pt x="863762" y="367044"/>
                </a:cubicBezTo>
                <a:cubicBezTo>
                  <a:pt x="867149" y="302697"/>
                  <a:pt x="861285" y="237188"/>
                  <a:pt x="873922" y="174004"/>
                </a:cubicBezTo>
                <a:cubicBezTo>
                  <a:pt x="878711" y="150057"/>
                  <a:pt x="897293" y="130313"/>
                  <a:pt x="914562" y="113044"/>
                </a:cubicBezTo>
                <a:cubicBezTo>
                  <a:pt x="933703" y="93903"/>
                  <a:pt x="950061" y="73560"/>
                  <a:pt x="975522" y="62244"/>
                </a:cubicBezTo>
                <a:cubicBezTo>
                  <a:pt x="1017709" y="43494"/>
                  <a:pt x="1043822" y="40456"/>
                  <a:pt x="1087282" y="31764"/>
                </a:cubicBezTo>
                <a:cubicBezTo>
                  <a:pt x="1100829" y="24991"/>
                  <a:pt x="1113554" y="16233"/>
                  <a:pt x="1127922" y="11444"/>
                </a:cubicBezTo>
                <a:cubicBezTo>
                  <a:pt x="1198775" y="-12174"/>
                  <a:pt x="1283383" y="7441"/>
                  <a:pt x="1351442" y="11444"/>
                </a:cubicBezTo>
                <a:cubicBezTo>
                  <a:pt x="1361602" y="18217"/>
                  <a:pt x="1372541" y="23947"/>
                  <a:pt x="1381922" y="31764"/>
                </a:cubicBezTo>
                <a:cubicBezTo>
                  <a:pt x="1412671" y="57388"/>
                  <a:pt x="1429341" y="91879"/>
                  <a:pt x="1473362" y="102884"/>
                </a:cubicBezTo>
                <a:cubicBezTo>
                  <a:pt x="1528695" y="116717"/>
                  <a:pt x="1501513" y="106799"/>
                  <a:pt x="1554642" y="133364"/>
                </a:cubicBezTo>
                <a:cubicBezTo>
                  <a:pt x="1602055" y="129977"/>
                  <a:pt x="1649995" y="131019"/>
                  <a:pt x="1696882" y="123204"/>
                </a:cubicBezTo>
                <a:cubicBezTo>
                  <a:pt x="1723600" y="118751"/>
                  <a:pt x="1744949" y="94090"/>
                  <a:pt x="1768002" y="82564"/>
                </a:cubicBezTo>
                <a:cubicBezTo>
                  <a:pt x="1784314" y="74408"/>
                  <a:pt x="1802490" y="70400"/>
                  <a:pt x="1818802" y="62244"/>
                </a:cubicBezTo>
                <a:cubicBezTo>
                  <a:pt x="1829724" y="56783"/>
                  <a:pt x="1837586" y="45433"/>
                  <a:pt x="1849282" y="41924"/>
                </a:cubicBezTo>
                <a:cubicBezTo>
                  <a:pt x="1872219" y="35043"/>
                  <a:pt x="1896695" y="35151"/>
                  <a:pt x="1920402" y="31764"/>
                </a:cubicBezTo>
                <a:cubicBezTo>
                  <a:pt x="2038935" y="35151"/>
                  <a:pt x="2158292" y="27569"/>
                  <a:pt x="2276002" y="41924"/>
                </a:cubicBezTo>
                <a:cubicBezTo>
                  <a:pt x="2300244" y="44880"/>
                  <a:pt x="2313794" y="74841"/>
                  <a:pt x="2336962" y="82564"/>
                </a:cubicBezTo>
                <a:lnTo>
                  <a:pt x="2397922" y="102884"/>
                </a:lnTo>
                <a:cubicBezTo>
                  <a:pt x="2417063" y="122025"/>
                  <a:pt x="2437406" y="138383"/>
                  <a:pt x="2448722" y="163844"/>
                </a:cubicBezTo>
                <a:cubicBezTo>
                  <a:pt x="2457421" y="183417"/>
                  <a:pt x="2469042" y="224804"/>
                  <a:pt x="2469042" y="224804"/>
                </a:cubicBezTo>
                <a:cubicBezTo>
                  <a:pt x="2477265" y="282362"/>
                  <a:pt x="2475675" y="288660"/>
                  <a:pt x="2489362" y="336564"/>
                </a:cubicBezTo>
                <a:cubicBezTo>
                  <a:pt x="2492304" y="346862"/>
                  <a:pt x="2493581" y="358133"/>
                  <a:pt x="2499522" y="367044"/>
                </a:cubicBezTo>
                <a:cubicBezTo>
                  <a:pt x="2512453" y="386441"/>
                  <a:pt x="2540298" y="406310"/>
                  <a:pt x="2560482" y="417844"/>
                </a:cubicBezTo>
                <a:cubicBezTo>
                  <a:pt x="2573632" y="425358"/>
                  <a:pt x="2586559" y="434003"/>
                  <a:pt x="2601122" y="438164"/>
                </a:cubicBezTo>
                <a:cubicBezTo>
                  <a:pt x="2634330" y="447652"/>
                  <a:pt x="2669216" y="450107"/>
                  <a:pt x="2702722" y="458484"/>
                </a:cubicBezTo>
                <a:cubicBezTo>
                  <a:pt x="2801834" y="483262"/>
                  <a:pt x="2678076" y="453007"/>
                  <a:pt x="2794162" y="478804"/>
                </a:cubicBezTo>
                <a:cubicBezTo>
                  <a:pt x="2807793" y="481833"/>
                  <a:pt x="2821255" y="485577"/>
                  <a:pt x="2834802" y="488964"/>
                </a:cubicBezTo>
                <a:cubicBezTo>
                  <a:pt x="2858113" y="504504"/>
                  <a:pt x="2884344" y="514711"/>
                  <a:pt x="2885602" y="549924"/>
                </a:cubicBezTo>
                <a:cubicBezTo>
                  <a:pt x="2888506" y="631223"/>
                  <a:pt x="2884426" y="712911"/>
                  <a:pt x="2875442" y="793764"/>
                </a:cubicBezTo>
                <a:cubicBezTo>
                  <a:pt x="2871307" y="830978"/>
                  <a:pt x="2839602" y="826868"/>
                  <a:pt x="2814482" y="834404"/>
                </a:cubicBezTo>
                <a:cubicBezTo>
                  <a:pt x="2793966" y="840559"/>
                  <a:pt x="2774835" y="852593"/>
                  <a:pt x="2753522" y="854724"/>
                </a:cubicBezTo>
                <a:cubicBezTo>
                  <a:pt x="2594535" y="870623"/>
                  <a:pt x="2685899" y="862885"/>
                  <a:pt x="2479202" y="875044"/>
                </a:cubicBezTo>
                <a:cubicBezTo>
                  <a:pt x="2398399" y="895245"/>
                  <a:pt x="2478517" y="869630"/>
                  <a:pt x="2397922" y="915684"/>
                </a:cubicBezTo>
                <a:cubicBezTo>
                  <a:pt x="2388623" y="920997"/>
                  <a:pt x="2377192" y="921412"/>
                  <a:pt x="2367442" y="925844"/>
                </a:cubicBezTo>
                <a:cubicBezTo>
                  <a:pt x="2339866" y="938379"/>
                  <a:pt x="2314899" y="956905"/>
                  <a:pt x="2286162" y="966484"/>
                </a:cubicBezTo>
                <a:cubicBezTo>
                  <a:pt x="2259782" y="975277"/>
                  <a:pt x="2229179" y="984815"/>
                  <a:pt x="2204882" y="996964"/>
                </a:cubicBezTo>
                <a:cubicBezTo>
                  <a:pt x="2193960" y="1002425"/>
                  <a:pt x="2185324" y="1011823"/>
                  <a:pt x="2174402" y="1017284"/>
                </a:cubicBezTo>
                <a:cubicBezTo>
                  <a:pt x="2121817" y="1043576"/>
                  <a:pt x="2114805" y="1038861"/>
                  <a:pt x="2052482" y="1047764"/>
                </a:cubicBezTo>
                <a:cubicBezTo>
                  <a:pt x="2038109" y="1052555"/>
                  <a:pt x="1994119" y="1068084"/>
                  <a:pt x="1981362" y="1068084"/>
                </a:cubicBezTo>
                <a:cubicBezTo>
                  <a:pt x="1920308" y="1068084"/>
                  <a:pt x="1859442" y="1061311"/>
                  <a:pt x="1798482" y="1057924"/>
                </a:cubicBezTo>
                <a:cubicBezTo>
                  <a:pt x="1769834" y="1038826"/>
                  <a:pt x="1728746" y="1017190"/>
                  <a:pt x="1707042" y="986804"/>
                </a:cubicBezTo>
                <a:cubicBezTo>
                  <a:pt x="1671806" y="937473"/>
                  <a:pt x="1698672" y="959904"/>
                  <a:pt x="1676562" y="915684"/>
                </a:cubicBezTo>
                <a:cubicBezTo>
                  <a:pt x="1671101" y="904762"/>
                  <a:pt x="1663015" y="895364"/>
                  <a:pt x="1656242" y="885204"/>
                </a:cubicBezTo>
                <a:cubicBezTo>
                  <a:pt x="1642695" y="912297"/>
                  <a:pt x="1619886" y="936497"/>
                  <a:pt x="1615602" y="966484"/>
                </a:cubicBezTo>
                <a:cubicBezTo>
                  <a:pt x="1609867" y="1006627"/>
                  <a:pt x="1605186" y="1048787"/>
                  <a:pt x="1595282" y="1088404"/>
                </a:cubicBezTo>
                <a:cubicBezTo>
                  <a:pt x="1592685" y="1098794"/>
                  <a:pt x="1588509" y="1108724"/>
                  <a:pt x="1585122" y="1118884"/>
                </a:cubicBezTo>
                <a:cubicBezTo>
                  <a:pt x="1581735" y="1142591"/>
                  <a:pt x="1581843" y="1167067"/>
                  <a:pt x="1574962" y="1190004"/>
                </a:cubicBezTo>
                <a:cubicBezTo>
                  <a:pt x="1571453" y="1201700"/>
                  <a:pt x="1559338" y="1209212"/>
                  <a:pt x="1554642" y="1220484"/>
                </a:cubicBezTo>
                <a:cubicBezTo>
                  <a:pt x="1515118" y="1315341"/>
                  <a:pt x="1540536" y="1288350"/>
                  <a:pt x="1503842" y="1352564"/>
                </a:cubicBezTo>
                <a:cubicBezTo>
                  <a:pt x="1497784" y="1363166"/>
                  <a:pt x="1492712" y="1375003"/>
                  <a:pt x="1483522" y="1383044"/>
                </a:cubicBezTo>
                <a:cubicBezTo>
                  <a:pt x="1465143" y="1399126"/>
                  <a:pt x="1446974" y="1422987"/>
                  <a:pt x="1422562" y="1423684"/>
                </a:cubicBezTo>
                <a:lnTo>
                  <a:pt x="1066962" y="1433844"/>
                </a:lnTo>
                <a:cubicBezTo>
                  <a:pt x="1053415" y="1440617"/>
                  <a:pt x="1039309" y="1446372"/>
                  <a:pt x="1026322" y="1454164"/>
                </a:cubicBezTo>
                <a:cubicBezTo>
                  <a:pt x="1005381" y="1466729"/>
                  <a:pt x="986802" y="1483110"/>
                  <a:pt x="965362" y="1494804"/>
                </a:cubicBezTo>
                <a:cubicBezTo>
                  <a:pt x="949351" y="1503537"/>
                  <a:pt x="930505" y="1506267"/>
                  <a:pt x="914562" y="1515124"/>
                </a:cubicBezTo>
                <a:cubicBezTo>
                  <a:pt x="899760" y="1523348"/>
                  <a:pt x="889553" y="1539091"/>
                  <a:pt x="873922" y="1545604"/>
                </a:cubicBezTo>
                <a:cubicBezTo>
                  <a:pt x="848143" y="1556345"/>
                  <a:pt x="819564" y="1558497"/>
                  <a:pt x="792642" y="1565924"/>
                </a:cubicBezTo>
                <a:cubicBezTo>
                  <a:pt x="515765" y="1642304"/>
                  <a:pt x="664846" y="1613720"/>
                  <a:pt x="447202" y="1647204"/>
                </a:cubicBezTo>
                <a:cubicBezTo>
                  <a:pt x="395560" y="1644166"/>
                  <a:pt x="148426" y="1693408"/>
                  <a:pt x="61122" y="1596404"/>
                </a:cubicBezTo>
                <a:cubicBezTo>
                  <a:pt x="41633" y="1574749"/>
                  <a:pt x="27255" y="1548991"/>
                  <a:pt x="10322" y="1525284"/>
                </a:cubicBezTo>
                <a:cubicBezTo>
                  <a:pt x="6935" y="1515124"/>
                  <a:pt x="-1253" y="1505420"/>
                  <a:pt x="162" y="1494804"/>
                </a:cubicBezTo>
                <a:cubicBezTo>
                  <a:pt x="5698" y="1453281"/>
                  <a:pt x="10105" y="1409395"/>
                  <a:pt x="30642" y="1372884"/>
                </a:cubicBezTo>
                <a:cubicBezTo>
                  <a:pt x="42615" y="1351599"/>
                  <a:pt x="68434" y="1339967"/>
                  <a:pt x="91602" y="1332244"/>
                </a:cubicBezTo>
                <a:cubicBezTo>
                  <a:pt x="183105" y="1301743"/>
                  <a:pt x="125393" y="1316553"/>
                  <a:pt x="233842" y="1301764"/>
                </a:cubicBezTo>
                <a:lnTo>
                  <a:pt x="376082" y="1281444"/>
                </a:lnTo>
                <a:cubicBezTo>
                  <a:pt x="389629" y="1274671"/>
                  <a:pt x="403572" y="1268638"/>
                  <a:pt x="416722" y="1261124"/>
                </a:cubicBezTo>
                <a:cubicBezTo>
                  <a:pt x="427324" y="1255066"/>
                  <a:pt x="436280" y="1246265"/>
                  <a:pt x="447202" y="1240804"/>
                </a:cubicBezTo>
                <a:cubicBezTo>
                  <a:pt x="546622" y="1191094"/>
                  <a:pt x="457865" y="1247242"/>
                  <a:pt x="528482" y="1200164"/>
                </a:cubicBezTo>
                <a:cubicBezTo>
                  <a:pt x="525095" y="1190004"/>
                  <a:pt x="525895" y="1177257"/>
                  <a:pt x="518322" y="1169684"/>
                </a:cubicBezTo>
                <a:cubicBezTo>
                  <a:pt x="510749" y="1162111"/>
                  <a:pt x="498140" y="1162466"/>
                  <a:pt x="487842" y="1159524"/>
                </a:cubicBezTo>
                <a:cubicBezTo>
                  <a:pt x="462063" y="1152159"/>
                  <a:pt x="441082" y="1149644"/>
                  <a:pt x="416722" y="1139204"/>
                </a:cubicBezTo>
                <a:cubicBezTo>
                  <a:pt x="369917" y="1119145"/>
                  <a:pt x="380448" y="1123250"/>
                  <a:pt x="345602" y="1088404"/>
                </a:cubicBezTo>
                <a:cubicBezTo>
                  <a:pt x="342215" y="1074857"/>
                  <a:pt x="340345" y="1060839"/>
                  <a:pt x="335442" y="1047764"/>
                </a:cubicBezTo>
                <a:cubicBezTo>
                  <a:pt x="330124" y="1033583"/>
                  <a:pt x="319911" y="1021492"/>
                  <a:pt x="315122" y="1007124"/>
                </a:cubicBezTo>
                <a:cubicBezTo>
                  <a:pt x="309661" y="990741"/>
                  <a:pt x="309150" y="973077"/>
                  <a:pt x="304962" y="956324"/>
                </a:cubicBezTo>
                <a:cubicBezTo>
                  <a:pt x="302365" y="945934"/>
                  <a:pt x="298189" y="936004"/>
                  <a:pt x="294802" y="925844"/>
                </a:cubicBezTo>
                <a:cubicBezTo>
                  <a:pt x="301334" y="840933"/>
                  <a:pt x="281731" y="814094"/>
                  <a:pt x="325282" y="763284"/>
                </a:cubicBezTo>
                <a:cubicBezTo>
                  <a:pt x="337750" y="748738"/>
                  <a:pt x="349175" y="731948"/>
                  <a:pt x="365922" y="722644"/>
                </a:cubicBezTo>
                <a:cubicBezTo>
                  <a:pt x="381018" y="714258"/>
                  <a:pt x="399789" y="715871"/>
                  <a:pt x="416722" y="712484"/>
                </a:cubicBezTo>
                <a:cubicBezTo>
                  <a:pt x="450028" y="695831"/>
                  <a:pt x="454953" y="690974"/>
                  <a:pt x="487842" y="682004"/>
                </a:cubicBezTo>
                <a:cubicBezTo>
                  <a:pt x="514785" y="674656"/>
                  <a:pt x="569122" y="661684"/>
                  <a:pt x="569122" y="661684"/>
                </a:cubicBezTo>
                <a:cubicBezTo>
                  <a:pt x="613149" y="665071"/>
                  <a:pt x="657386" y="666367"/>
                  <a:pt x="701202" y="671844"/>
                </a:cubicBezTo>
                <a:cubicBezTo>
                  <a:pt x="711829" y="673172"/>
                  <a:pt x="720972" y="682004"/>
                  <a:pt x="731682" y="682004"/>
                </a:cubicBezTo>
                <a:cubicBezTo>
                  <a:pt x="779216" y="682004"/>
                  <a:pt x="816349" y="653217"/>
                  <a:pt x="843442" y="641364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100" y="3153433"/>
            <a:ext cx="823763" cy="8237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722" y="3394857"/>
            <a:ext cx="859160" cy="859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62" y="4223379"/>
            <a:ext cx="859160" cy="859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76" y="4509120"/>
            <a:ext cx="823763" cy="8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4</a:t>
            </a:fld>
            <a:endParaRPr lang="fi-FI" dirty="0"/>
          </a:p>
        </p:txBody>
      </p:sp>
      <p:sp>
        <p:nvSpPr>
          <p:cNvPr id="8" name="Freeform 7"/>
          <p:cNvSpPr/>
          <p:nvPr/>
        </p:nvSpPr>
        <p:spPr>
          <a:xfrm>
            <a:off x="2621118" y="2995916"/>
            <a:ext cx="2886527" cy="1657043"/>
          </a:xfrm>
          <a:custGeom>
            <a:avLst/>
            <a:gdLst>
              <a:gd name="connsiteX0" fmla="*/ 843442 w 2886527"/>
              <a:gd name="connsiteY0" fmla="*/ 641364 h 1657043"/>
              <a:gd name="connsiteX1" fmla="*/ 894242 w 2886527"/>
              <a:gd name="connsiteY1" fmla="*/ 610884 h 1657043"/>
              <a:gd name="connsiteX2" fmla="*/ 914562 w 2886527"/>
              <a:gd name="connsiteY2" fmla="*/ 549924 h 1657043"/>
              <a:gd name="connsiteX3" fmla="*/ 894242 w 2886527"/>
              <a:gd name="connsiteY3" fmla="*/ 448324 h 1657043"/>
              <a:gd name="connsiteX4" fmla="*/ 884082 w 2886527"/>
              <a:gd name="connsiteY4" fmla="*/ 407684 h 1657043"/>
              <a:gd name="connsiteX5" fmla="*/ 863762 w 2886527"/>
              <a:gd name="connsiteY5" fmla="*/ 367044 h 1657043"/>
              <a:gd name="connsiteX6" fmla="*/ 873922 w 2886527"/>
              <a:gd name="connsiteY6" fmla="*/ 174004 h 1657043"/>
              <a:gd name="connsiteX7" fmla="*/ 914562 w 2886527"/>
              <a:gd name="connsiteY7" fmla="*/ 113044 h 1657043"/>
              <a:gd name="connsiteX8" fmla="*/ 975522 w 2886527"/>
              <a:gd name="connsiteY8" fmla="*/ 62244 h 1657043"/>
              <a:gd name="connsiteX9" fmla="*/ 1087282 w 2886527"/>
              <a:gd name="connsiteY9" fmla="*/ 31764 h 1657043"/>
              <a:gd name="connsiteX10" fmla="*/ 1127922 w 2886527"/>
              <a:gd name="connsiteY10" fmla="*/ 11444 h 1657043"/>
              <a:gd name="connsiteX11" fmla="*/ 1351442 w 2886527"/>
              <a:gd name="connsiteY11" fmla="*/ 11444 h 1657043"/>
              <a:gd name="connsiteX12" fmla="*/ 1381922 w 2886527"/>
              <a:gd name="connsiteY12" fmla="*/ 31764 h 1657043"/>
              <a:gd name="connsiteX13" fmla="*/ 1473362 w 2886527"/>
              <a:gd name="connsiteY13" fmla="*/ 102884 h 1657043"/>
              <a:gd name="connsiteX14" fmla="*/ 1554642 w 2886527"/>
              <a:gd name="connsiteY14" fmla="*/ 133364 h 1657043"/>
              <a:gd name="connsiteX15" fmla="*/ 1696882 w 2886527"/>
              <a:gd name="connsiteY15" fmla="*/ 123204 h 1657043"/>
              <a:gd name="connsiteX16" fmla="*/ 1768002 w 2886527"/>
              <a:gd name="connsiteY16" fmla="*/ 82564 h 1657043"/>
              <a:gd name="connsiteX17" fmla="*/ 1818802 w 2886527"/>
              <a:gd name="connsiteY17" fmla="*/ 62244 h 1657043"/>
              <a:gd name="connsiteX18" fmla="*/ 1849282 w 2886527"/>
              <a:gd name="connsiteY18" fmla="*/ 41924 h 1657043"/>
              <a:gd name="connsiteX19" fmla="*/ 1920402 w 2886527"/>
              <a:gd name="connsiteY19" fmla="*/ 31764 h 1657043"/>
              <a:gd name="connsiteX20" fmla="*/ 2276002 w 2886527"/>
              <a:gd name="connsiteY20" fmla="*/ 41924 h 1657043"/>
              <a:gd name="connsiteX21" fmla="*/ 2336962 w 2886527"/>
              <a:gd name="connsiteY21" fmla="*/ 82564 h 1657043"/>
              <a:gd name="connsiteX22" fmla="*/ 2397922 w 2886527"/>
              <a:gd name="connsiteY22" fmla="*/ 102884 h 1657043"/>
              <a:gd name="connsiteX23" fmla="*/ 2448722 w 2886527"/>
              <a:gd name="connsiteY23" fmla="*/ 163844 h 1657043"/>
              <a:gd name="connsiteX24" fmla="*/ 2469042 w 2886527"/>
              <a:gd name="connsiteY24" fmla="*/ 224804 h 1657043"/>
              <a:gd name="connsiteX25" fmla="*/ 2489362 w 2886527"/>
              <a:gd name="connsiteY25" fmla="*/ 336564 h 1657043"/>
              <a:gd name="connsiteX26" fmla="*/ 2499522 w 2886527"/>
              <a:gd name="connsiteY26" fmla="*/ 367044 h 1657043"/>
              <a:gd name="connsiteX27" fmla="*/ 2560482 w 2886527"/>
              <a:gd name="connsiteY27" fmla="*/ 417844 h 1657043"/>
              <a:gd name="connsiteX28" fmla="*/ 2601122 w 2886527"/>
              <a:gd name="connsiteY28" fmla="*/ 438164 h 1657043"/>
              <a:gd name="connsiteX29" fmla="*/ 2702722 w 2886527"/>
              <a:gd name="connsiteY29" fmla="*/ 458484 h 1657043"/>
              <a:gd name="connsiteX30" fmla="*/ 2794162 w 2886527"/>
              <a:gd name="connsiteY30" fmla="*/ 478804 h 1657043"/>
              <a:gd name="connsiteX31" fmla="*/ 2834802 w 2886527"/>
              <a:gd name="connsiteY31" fmla="*/ 488964 h 1657043"/>
              <a:gd name="connsiteX32" fmla="*/ 2885602 w 2886527"/>
              <a:gd name="connsiteY32" fmla="*/ 549924 h 1657043"/>
              <a:gd name="connsiteX33" fmla="*/ 2875442 w 2886527"/>
              <a:gd name="connsiteY33" fmla="*/ 793764 h 1657043"/>
              <a:gd name="connsiteX34" fmla="*/ 2814482 w 2886527"/>
              <a:gd name="connsiteY34" fmla="*/ 834404 h 1657043"/>
              <a:gd name="connsiteX35" fmla="*/ 2753522 w 2886527"/>
              <a:gd name="connsiteY35" fmla="*/ 854724 h 1657043"/>
              <a:gd name="connsiteX36" fmla="*/ 2479202 w 2886527"/>
              <a:gd name="connsiteY36" fmla="*/ 875044 h 1657043"/>
              <a:gd name="connsiteX37" fmla="*/ 2397922 w 2886527"/>
              <a:gd name="connsiteY37" fmla="*/ 915684 h 1657043"/>
              <a:gd name="connsiteX38" fmla="*/ 2367442 w 2886527"/>
              <a:gd name="connsiteY38" fmla="*/ 925844 h 1657043"/>
              <a:gd name="connsiteX39" fmla="*/ 2286162 w 2886527"/>
              <a:gd name="connsiteY39" fmla="*/ 966484 h 1657043"/>
              <a:gd name="connsiteX40" fmla="*/ 2204882 w 2886527"/>
              <a:gd name="connsiteY40" fmla="*/ 996964 h 1657043"/>
              <a:gd name="connsiteX41" fmla="*/ 2174402 w 2886527"/>
              <a:gd name="connsiteY41" fmla="*/ 1017284 h 1657043"/>
              <a:gd name="connsiteX42" fmla="*/ 2052482 w 2886527"/>
              <a:gd name="connsiteY42" fmla="*/ 1047764 h 1657043"/>
              <a:gd name="connsiteX43" fmla="*/ 1981362 w 2886527"/>
              <a:gd name="connsiteY43" fmla="*/ 1068084 h 1657043"/>
              <a:gd name="connsiteX44" fmla="*/ 1798482 w 2886527"/>
              <a:gd name="connsiteY44" fmla="*/ 1057924 h 1657043"/>
              <a:gd name="connsiteX45" fmla="*/ 1707042 w 2886527"/>
              <a:gd name="connsiteY45" fmla="*/ 986804 h 1657043"/>
              <a:gd name="connsiteX46" fmla="*/ 1676562 w 2886527"/>
              <a:gd name="connsiteY46" fmla="*/ 915684 h 1657043"/>
              <a:gd name="connsiteX47" fmla="*/ 1656242 w 2886527"/>
              <a:gd name="connsiteY47" fmla="*/ 885204 h 1657043"/>
              <a:gd name="connsiteX48" fmla="*/ 1615602 w 2886527"/>
              <a:gd name="connsiteY48" fmla="*/ 966484 h 1657043"/>
              <a:gd name="connsiteX49" fmla="*/ 1595282 w 2886527"/>
              <a:gd name="connsiteY49" fmla="*/ 1088404 h 1657043"/>
              <a:gd name="connsiteX50" fmla="*/ 1585122 w 2886527"/>
              <a:gd name="connsiteY50" fmla="*/ 1118884 h 1657043"/>
              <a:gd name="connsiteX51" fmla="*/ 1574962 w 2886527"/>
              <a:gd name="connsiteY51" fmla="*/ 1190004 h 1657043"/>
              <a:gd name="connsiteX52" fmla="*/ 1554642 w 2886527"/>
              <a:gd name="connsiteY52" fmla="*/ 1220484 h 1657043"/>
              <a:gd name="connsiteX53" fmla="*/ 1503842 w 2886527"/>
              <a:gd name="connsiteY53" fmla="*/ 1352564 h 1657043"/>
              <a:gd name="connsiteX54" fmla="*/ 1483522 w 2886527"/>
              <a:gd name="connsiteY54" fmla="*/ 1383044 h 1657043"/>
              <a:gd name="connsiteX55" fmla="*/ 1422562 w 2886527"/>
              <a:gd name="connsiteY55" fmla="*/ 1423684 h 1657043"/>
              <a:gd name="connsiteX56" fmla="*/ 1066962 w 2886527"/>
              <a:gd name="connsiteY56" fmla="*/ 1433844 h 1657043"/>
              <a:gd name="connsiteX57" fmla="*/ 1026322 w 2886527"/>
              <a:gd name="connsiteY57" fmla="*/ 1454164 h 1657043"/>
              <a:gd name="connsiteX58" fmla="*/ 965362 w 2886527"/>
              <a:gd name="connsiteY58" fmla="*/ 1494804 h 1657043"/>
              <a:gd name="connsiteX59" fmla="*/ 914562 w 2886527"/>
              <a:gd name="connsiteY59" fmla="*/ 1515124 h 1657043"/>
              <a:gd name="connsiteX60" fmla="*/ 873922 w 2886527"/>
              <a:gd name="connsiteY60" fmla="*/ 1545604 h 1657043"/>
              <a:gd name="connsiteX61" fmla="*/ 792642 w 2886527"/>
              <a:gd name="connsiteY61" fmla="*/ 1565924 h 1657043"/>
              <a:gd name="connsiteX62" fmla="*/ 447202 w 2886527"/>
              <a:gd name="connsiteY62" fmla="*/ 1647204 h 1657043"/>
              <a:gd name="connsiteX63" fmla="*/ 61122 w 2886527"/>
              <a:gd name="connsiteY63" fmla="*/ 1596404 h 1657043"/>
              <a:gd name="connsiteX64" fmla="*/ 10322 w 2886527"/>
              <a:gd name="connsiteY64" fmla="*/ 1525284 h 1657043"/>
              <a:gd name="connsiteX65" fmla="*/ 162 w 2886527"/>
              <a:gd name="connsiteY65" fmla="*/ 1494804 h 1657043"/>
              <a:gd name="connsiteX66" fmla="*/ 30642 w 2886527"/>
              <a:gd name="connsiteY66" fmla="*/ 1372884 h 1657043"/>
              <a:gd name="connsiteX67" fmla="*/ 91602 w 2886527"/>
              <a:gd name="connsiteY67" fmla="*/ 1332244 h 1657043"/>
              <a:gd name="connsiteX68" fmla="*/ 233842 w 2886527"/>
              <a:gd name="connsiteY68" fmla="*/ 1301764 h 1657043"/>
              <a:gd name="connsiteX69" fmla="*/ 376082 w 2886527"/>
              <a:gd name="connsiteY69" fmla="*/ 1281444 h 1657043"/>
              <a:gd name="connsiteX70" fmla="*/ 416722 w 2886527"/>
              <a:gd name="connsiteY70" fmla="*/ 1261124 h 1657043"/>
              <a:gd name="connsiteX71" fmla="*/ 447202 w 2886527"/>
              <a:gd name="connsiteY71" fmla="*/ 1240804 h 1657043"/>
              <a:gd name="connsiteX72" fmla="*/ 528482 w 2886527"/>
              <a:gd name="connsiteY72" fmla="*/ 1200164 h 1657043"/>
              <a:gd name="connsiteX73" fmla="*/ 518322 w 2886527"/>
              <a:gd name="connsiteY73" fmla="*/ 1169684 h 1657043"/>
              <a:gd name="connsiteX74" fmla="*/ 487842 w 2886527"/>
              <a:gd name="connsiteY74" fmla="*/ 1159524 h 1657043"/>
              <a:gd name="connsiteX75" fmla="*/ 416722 w 2886527"/>
              <a:gd name="connsiteY75" fmla="*/ 1139204 h 1657043"/>
              <a:gd name="connsiteX76" fmla="*/ 345602 w 2886527"/>
              <a:gd name="connsiteY76" fmla="*/ 1088404 h 1657043"/>
              <a:gd name="connsiteX77" fmla="*/ 335442 w 2886527"/>
              <a:gd name="connsiteY77" fmla="*/ 1047764 h 1657043"/>
              <a:gd name="connsiteX78" fmla="*/ 315122 w 2886527"/>
              <a:gd name="connsiteY78" fmla="*/ 1007124 h 1657043"/>
              <a:gd name="connsiteX79" fmla="*/ 304962 w 2886527"/>
              <a:gd name="connsiteY79" fmla="*/ 956324 h 1657043"/>
              <a:gd name="connsiteX80" fmla="*/ 294802 w 2886527"/>
              <a:gd name="connsiteY80" fmla="*/ 925844 h 1657043"/>
              <a:gd name="connsiteX81" fmla="*/ 325282 w 2886527"/>
              <a:gd name="connsiteY81" fmla="*/ 763284 h 1657043"/>
              <a:gd name="connsiteX82" fmla="*/ 365922 w 2886527"/>
              <a:gd name="connsiteY82" fmla="*/ 722644 h 1657043"/>
              <a:gd name="connsiteX83" fmla="*/ 416722 w 2886527"/>
              <a:gd name="connsiteY83" fmla="*/ 712484 h 1657043"/>
              <a:gd name="connsiteX84" fmla="*/ 487842 w 2886527"/>
              <a:gd name="connsiteY84" fmla="*/ 682004 h 1657043"/>
              <a:gd name="connsiteX85" fmla="*/ 569122 w 2886527"/>
              <a:gd name="connsiteY85" fmla="*/ 661684 h 1657043"/>
              <a:gd name="connsiteX86" fmla="*/ 701202 w 2886527"/>
              <a:gd name="connsiteY86" fmla="*/ 671844 h 1657043"/>
              <a:gd name="connsiteX87" fmla="*/ 731682 w 2886527"/>
              <a:gd name="connsiteY87" fmla="*/ 682004 h 1657043"/>
              <a:gd name="connsiteX88" fmla="*/ 843442 w 2886527"/>
              <a:gd name="connsiteY88" fmla="*/ 641364 h 165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886527" h="1657043">
                <a:moveTo>
                  <a:pt x="843442" y="641364"/>
                </a:moveTo>
                <a:cubicBezTo>
                  <a:pt x="870535" y="629511"/>
                  <a:pt x="882118" y="626472"/>
                  <a:pt x="894242" y="610884"/>
                </a:cubicBezTo>
                <a:cubicBezTo>
                  <a:pt x="907392" y="593977"/>
                  <a:pt x="914562" y="549924"/>
                  <a:pt x="914562" y="549924"/>
                </a:cubicBezTo>
                <a:cubicBezTo>
                  <a:pt x="897223" y="428550"/>
                  <a:pt x="914508" y="519255"/>
                  <a:pt x="894242" y="448324"/>
                </a:cubicBezTo>
                <a:cubicBezTo>
                  <a:pt x="890406" y="434898"/>
                  <a:pt x="888985" y="420759"/>
                  <a:pt x="884082" y="407684"/>
                </a:cubicBezTo>
                <a:cubicBezTo>
                  <a:pt x="878764" y="393503"/>
                  <a:pt x="870535" y="380591"/>
                  <a:pt x="863762" y="367044"/>
                </a:cubicBezTo>
                <a:cubicBezTo>
                  <a:pt x="867149" y="302697"/>
                  <a:pt x="861285" y="237188"/>
                  <a:pt x="873922" y="174004"/>
                </a:cubicBezTo>
                <a:cubicBezTo>
                  <a:pt x="878711" y="150057"/>
                  <a:pt x="897293" y="130313"/>
                  <a:pt x="914562" y="113044"/>
                </a:cubicBezTo>
                <a:cubicBezTo>
                  <a:pt x="933703" y="93903"/>
                  <a:pt x="950061" y="73560"/>
                  <a:pt x="975522" y="62244"/>
                </a:cubicBezTo>
                <a:cubicBezTo>
                  <a:pt x="1017709" y="43494"/>
                  <a:pt x="1043822" y="40456"/>
                  <a:pt x="1087282" y="31764"/>
                </a:cubicBezTo>
                <a:cubicBezTo>
                  <a:pt x="1100829" y="24991"/>
                  <a:pt x="1113554" y="16233"/>
                  <a:pt x="1127922" y="11444"/>
                </a:cubicBezTo>
                <a:cubicBezTo>
                  <a:pt x="1198775" y="-12174"/>
                  <a:pt x="1283383" y="7441"/>
                  <a:pt x="1351442" y="11444"/>
                </a:cubicBezTo>
                <a:cubicBezTo>
                  <a:pt x="1361602" y="18217"/>
                  <a:pt x="1372541" y="23947"/>
                  <a:pt x="1381922" y="31764"/>
                </a:cubicBezTo>
                <a:cubicBezTo>
                  <a:pt x="1412671" y="57388"/>
                  <a:pt x="1429341" y="91879"/>
                  <a:pt x="1473362" y="102884"/>
                </a:cubicBezTo>
                <a:cubicBezTo>
                  <a:pt x="1528695" y="116717"/>
                  <a:pt x="1501513" y="106799"/>
                  <a:pt x="1554642" y="133364"/>
                </a:cubicBezTo>
                <a:cubicBezTo>
                  <a:pt x="1602055" y="129977"/>
                  <a:pt x="1649995" y="131019"/>
                  <a:pt x="1696882" y="123204"/>
                </a:cubicBezTo>
                <a:cubicBezTo>
                  <a:pt x="1723600" y="118751"/>
                  <a:pt x="1744949" y="94090"/>
                  <a:pt x="1768002" y="82564"/>
                </a:cubicBezTo>
                <a:cubicBezTo>
                  <a:pt x="1784314" y="74408"/>
                  <a:pt x="1802490" y="70400"/>
                  <a:pt x="1818802" y="62244"/>
                </a:cubicBezTo>
                <a:cubicBezTo>
                  <a:pt x="1829724" y="56783"/>
                  <a:pt x="1837586" y="45433"/>
                  <a:pt x="1849282" y="41924"/>
                </a:cubicBezTo>
                <a:cubicBezTo>
                  <a:pt x="1872219" y="35043"/>
                  <a:pt x="1896695" y="35151"/>
                  <a:pt x="1920402" y="31764"/>
                </a:cubicBezTo>
                <a:cubicBezTo>
                  <a:pt x="2038935" y="35151"/>
                  <a:pt x="2158292" y="27569"/>
                  <a:pt x="2276002" y="41924"/>
                </a:cubicBezTo>
                <a:cubicBezTo>
                  <a:pt x="2300244" y="44880"/>
                  <a:pt x="2313794" y="74841"/>
                  <a:pt x="2336962" y="82564"/>
                </a:cubicBezTo>
                <a:lnTo>
                  <a:pt x="2397922" y="102884"/>
                </a:lnTo>
                <a:cubicBezTo>
                  <a:pt x="2417063" y="122025"/>
                  <a:pt x="2437406" y="138383"/>
                  <a:pt x="2448722" y="163844"/>
                </a:cubicBezTo>
                <a:cubicBezTo>
                  <a:pt x="2457421" y="183417"/>
                  <a:pt x="2469042" y="224804"/>
                  <a:pt x="2469042" y="224804"/>
                </a:cubicBezTo>
                <a:cubicBezTo>
                  <a:pt x="2477265" y="282362"/>
                  <a:pt x="2475675" y="288660"/>
                  <a:pt x="2489362" y="336564"/>
                </a:cubicBezTo>
                <a:cubicBezTo>
                  <a:pt x="2492304" y="346862"/>
                  <a:pt x="2493581" y="358133"/>
                  <a:pt x="2499522" y="367044"/>
                </a:cubicBezTo>
                <a:cubicBezTo>
                  <a:pt x="2512453" y="386441"/>
                  <a:pt x="2540298" y="406310"/>
                  <a:pt x="2560482" y="417844"/>
                </a:cubicBezTo>
                <a:cubicBezTo>
                  <a:pt x="2573632" y="425358"/>
                  <a:pt x="2586559" y="434003"/>
                  <a:pt x="2601122" y="438164"/>
                </a:cubicBezTo>
                <a:cubicBezTo>
                  <a:pt x="2634330" y="447652"/>
                  <a:pt x="2669216" y="450107"/>
                  <a:pt x="2702722" y="458484"/>
                </a:cubicBezTo>
                <a:cubicBezTo>
                  <a:pt x="2801834" y="483262"/>
                  <a:pt x="2678076" y="453007"/>
                  <a:pt x="2794162" y="478804"/>
                </a:cubicBezTo>
                <a:cubicBezTo>
                  <a:pt x="2807793" y="481833"/>
                  <a:pt x="2821255" y="485577"/>
                  <a:pt x="2834802" y="488964"/>
                </a:cubicBezTo>
                <a:cubicBezTo>
                  <a:pt x="2858113" y="504504"/>
                  <a:pt x="2884344" y="514711"/>
                  <a:pt x="2885602" y="549924"/>
                </a:cubicBezTo>
                <a:cubicBezTo>
                  <a:pt x="2888506" y="631223"/>
                  <a:pt x="2884426" y="712911"/>
                  <a:pt x="2875442" y="793764"/>
                </a:cubicBezTo>
                <a:cubicBezTo>
                  <a:pt x="2871307" y="830978"/>
                  <a:pt x="2839602" y="826868"/>
                  <a:pt x="2814482" y="834404"/>
                </a:cubicBezTo>
                <a:cubicBezTo>
                  <a:pt x="2793966" y="840559"/>
                  <a:pt x="2774835" y="852593"/>
                  <a:pt x="2753522" y="854724"/>
                </a:cubicBezTo>
                <a:cubicBezTo>
                  <a:pt x="2594535" y="870623"/>
                  <a:pt x="2685899" y="862885"/>
                  <a:pt x="2479202" y="875044"/>
                </a:cubicBezTo>
                <a:cubicBezTo>
                  <a:pt x="2398399" y="895245"/>
                  <a:pt x="2478517" y="869630"/>
                  <a:pt x="2397922" y="915684"/>
                </a:cubicBezTo>
                <a:cubicBezTo>
                  <a:pt x="2388623" y="920997"/>
                  <a:pt x="2377192" y="921412"/>
                  <a:pt x="2367442" y="925844"/>
                </a:cubicBezTo>
                <a:cubicBezTo>
                  <a:pt x="2339866" y="938379"/>
                  <a:pt x="2314899" y="956905"/>
                  <a:pt x="2286162" y="966484"/>
                </a:cubicBezTo>
                <a:cubicBezTo>
                  <a:pt x="2259782" y="975277"/>
                  <a:pt x="2229179" y="984815"/>
                  <a:pt x="2204882" y="996964"/>
                </a:cubicBezTo>
                <a:cubicBezTo>
                  <a:pt x="2193960" y="1002425"/>
                  <a:pt x="2185324" y="1011823"/>
                  <a:pt x="2174402" y="1017284"/>
                </a:cubicBezTo>
                <a:cubicBezTo>
                  <a:pt x="2121817" y="1043576"/>
                  <a:pt x="2114805" y="1038861"/>
                  <a:pt x="2052482" y="1047764"/>
                </a:cubicBezTo>
                <a:cubicBezTo>
                  <a:pt x="2038109" y="1052555"/>
                  <a:pt x="1994119" y="1068084"/>
                  <a:pt x="1981362" y="1068084"/>
                </a:cubicBezTo>
                <a:cubicBezTo>
                  <a:pt x="1920308" y="1068084"/>
                  <a:pt x="1859442" y="1061311"/>
                  <a:pt x="1798482" y="1057924"/>
                </a:cubicBezTo>
                <a:cubicBezTo>
                  <a:pt x="1769834" y="1038826"/>
                  <a:pt x="1728746" y="1017190"/>
                  <a:pt x="1707042" y="986804"/>
                </a:cubicBezTo>
                <a:cubicBezTo>
                  <a:pt x="1671806" y="937473"/>
                  <a:pt x="1698672" y="959904"/>
                  <a:pt x="1676562" y="915684"/>
                </a:cubicBezTo>
                <a:cubicBezTo>
                  <a:pt x="1671101" y="904762"/>
                  <a:pt x="1663015" y="895364"/>
                  <a:pt x="1656242" y="885204"/>
                </a:cubicBezTo>
                <a:cubicBezTo>
                  <a:pt x="1642695" y="912297"/>
                  <a:pt x="1619886" y="936497"/>
                  <a:pt x="1615602" y="966484"/>
                </a:cubicBezTo>
                <a:cubicBezTo>
                  <a:pt x="1609867" y="1006627"/>
                  <a:pt x="1605186" y="1048787"/>
                  <a:pt x="1595282" y="1088404"/>
                </a:cubicBezTo>
                <a:cubicBezTo>
                  <a:pt x="1592685" y="1098794"/>
                  <a:pt x="1588509" y="1108724"/>
                  <a:pt x="1585122" y="1118884"/>
                </a:cubicBezTo>
                <a:cubicBezTo>
                  <a:pt x="1581735" y="1142591"/>
                  <a:pt x="1581843" y="1167067"/>
                  <a:pt x="1574962" y="1190004"/>
                </a:cubicBezTo>
                <a:cubicBezTo>
                  <a:pt x="1571453" y="1201700"/>
                  <a:pt x="1559338" y="1209212"/>
                  <a:pt x="1554642" y="1220484"/>
                </a:cubicBezTo>
                <a:cubicBezTo>
                  <a:pt x="1515118" y="1315341"/>
                  <a:pt x="1540536" y="1288350"/>
                  <a:pt x="1503842" y="1352564"/>
                </a:cubicBezTo>
                <a:cubicBezTo>
                  <a:pt x="1497784" y="1363166"/>
                  <a:pt x="1492712" y="1375003"/>
                  <a:pt x="1483522" y="1383044"/>
                </a:cubicBezTo>
                <a:cubicBezTo>
                  <a:pt x="1465143" y="1399126"/>
                  <a:pt x="1446974" y="1422987"/>
                  <a:pt x="1422562" y="1423684"/>
                </a:cubicBezTo>
                <a:lnTo>
                  <a:pt x="1066962" y="1433844"/>
                </a:lnTo>
                <a:cubicBezTo>
                  <a:pt x="1053415" y="1440617"/>
                  <a:pt x="1039309" y="1446372"/>
                  <a:pt x="1026322" y="1454164"/>
                </a:cubicBezTo>
                <a:cubicBezTo>
                  <a:pt x="1005381" y="1466729"/>
                  <a:pt x="986802" y="1483110"/>
                  <a:pt x="965362" y="1494804"/>
                </a:cubicBezTo>
                <a:cubicBezTo>
                  <a:pt x="949351" y="1503537"/>
                  <a:pt x="930505" y="1506267"/>
                  <a:pt x="914562" y="1515124"/>
                </a:cubicBezTo>
                <a:cubicBezTo>
                  <a:pt x="899760" y="1523348"/>
                  <a:pt x="889553" y="1539091"/>
                  <a:pt x="873922" y="1545604"/>
                </a:cubicBezTo>
                <a:cubicBezTo>
                  <a:pt x="848143" y="1556345"/>
                  <a:pt x="819564" y="1558497"/>
                  <a:pt x="792642" y="1565924"/>
                </a:cubicBezTo>
                <a:cubicBezTo>
                  <a:pt x="515765" y="1642304"/>
                  <a:pt x="664846" y="1613720"/>
                  <a:pt x="447202" y="1647204"/>
                </a:cubicBezTo>
                <a:cubicBezTo>
                  <a:pt x="395560" y="1644166"/>
                  <a:pt x="148426" y="1693408"/>
                  <a:pt x="61122" y="1596404"/>
                </a:cubicBezTo>
                <a:cubicBezTo>
                  <a:pt x="41633" y="1574749"/>
                  <a:pt x="27255" y="1548991"/>
                  <a:pt x="10322" y="1525284"/>
                </a:cubicBezTo>
                <a:cubicBezTo>
                  <a:pt x="6935" y="1515124"/>
                  <a:pt x="-1253" y="1505420"/>
                  <a:pt x="162" y="1494804"/>
                </a:cubicBezTo>
                <a:cubicBezTo>
                  <a:pt x="5698" y="1453281"/>
                  <a:pt x="10105" y="1409395"/>
                  <a:pt x="30642" y="1372884"/>
                </a:cubicBezTo>
                <a:cubicBezTo>
                  <a:pt x="42615" y="1351599"/>
                  <a:pt x="68434" y="1339967"/>
                  <a:pt x="91602" y="1332244"/>
                </a:cubicBezTo>
                <a:cubicBezTo>
                  <a:pt x="183105" y="1301743"/>
                  <a:pt x="125393" y="1316553"/>
                  <a:pt x="233842" y="1301764"/>
                </a:cubicBezTo>
                <a:lnTo>
                  <a:pt x="376082" y="1281444"/>
                </a:lnTo>
                <a:cubicBezTo>
                  <a:pt x="389629" y="1274671"/>
                  <a:pt x="403572" y="1268638"/>
                  <a:pt x="416722" y="1261124"/>
                </a:cubicBezTo>
                <a:cubicBezTo>
                  <a:pt x="427324" y="1255066"/>
                  <a:pt x="436280" y="1246265"/>
                  <a:pt x="447202" y="1240804"/>
                </a:cubicBezTo>
                <a:cubicBezTo>
                  <a:pt x="546622" y="1191094"/>
                  <a:pt x="457865" y="1247242"/>
                  <a:pt x="528482" y="1200164"/>
                </a:cubicBezTo>
                <a:cubicBezTo>
                  <a:pt x="525095" y="1190004"/>
                  <a:pt x="525895" y="1177257"/>
                  <a:pt x="518322" y="1169684"/>
                </a:cubicBezTo>
                <a:cubicBezTo>
                  <a:pt x="510749" y="1162111"/>
                  <a:pt x="498140" y="1162466"/>
                  <a:pt x="487842" y="1159524"/>
                </a:cubicBezTo>
                <a:cubicBezTo>
                  <a:pt x="462063" y="1152159"/>
                  <a:pt x="441082" y="1149644"/>
                  <a:pt x="416722" y="1139204"/>
                </a:cubicBezTo>
                <a:cubicBezTo>
                  <a:pt x="369917" y="1119145"/>
                  <a:pt x="380448" y="1123250"/>
                  <a:pt x="345602" y="1088404"/>
                </a:cubicBezTo>
                <a:cubicBezTo>
                  <a:pt x="342215" y="1074857"/>
                  <a:pt x="340345" y="1060839"/>
                  <a:pt x="335442" y="1047764"/>
                </a:cubicBezTo>
                <a:cubicBezTo>
                  <a:pt x="330124" y="1033583"/>
                  <a:pt x="319911" y="1021492"/>
                  <a:pt x="315122" y="1007124"/>
                </a:cubicBezTo>
                <a:cubicBezTo>
                  <a:pt x="309661" y="990741"/>
                  <a:pt x="309150" y="973077"/>
                  <a:pt x="304962" y="956324"/>
                </a:cubicBezTo>
                <a:cubicBezTo>
                  <a:pt x="302365" y="945934"/>
                  <a:pt x="298189" y="936004"/>
                  <a:pt x="294802" y="925844"/>
                </a:cubicBezTo>
                <a:cubicBezTo>
                  <a:pt x="301334" y="840933"/>
                  <a:pt x="281731" y="814094"/>
                  <a:pt x="325282" y="763284"/>
                </a:cubicBezTo>
                <a:cubicBezTo>
                  <a:pt x="337750" y="748738"/>
                  <a:pt x="349175" y="731948"/>
                  <a:pt x="365922" y="722644"/>
                </a:cubicBezTo>
                <a:cubicBezTo>
                  <a:pt x="381018" y="714258"/>
                  <a:pt x="399789" y="715871"/>
                  <a:pt x="416722" y="712484"/>
                </a:cubicBezTo>
                <a:cubicBezTo>
                  <a:pt x="450028" y="695831"/>
                  <a:pt x="454953" y="690974"/>
                  <a:pt x="487842" y="682004"/>
                </a:cubicBezTo>
                <a:cubicBezTo>
                  <a:pt x="514785" y="674656"/>
                  <a:pt x="569122" y="661684"/>
                  <a:pt x="569122" y="661684"/>
                </a:cubicBezTo>
                <a:cubicBezTo>
                  <a:pt x="613149" y="665071"/>
                  <a:pt x="657386" y="666367"/>
                  <a:pt x="701202" y="671844"/>
                </a:cubicBezTo>
                <a:cubicBezTo>
                  <a:pt x="711829" y="673172"/>
                  <a:pt x="720972" y="682004"/>
                  <a:pt x="731682" y="682004"/>
                </a:cubicBezTo>
                <a:cubicBezTo>
                  <a:pt x="779216" y="682004"/>
                  <a:pt x="816349" y="653217"/>
                  <a:pt x="843442" y="64136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63922">
            <a:off x="4170100" y="3153433"/>
            <a:ext cx="823763" cy="8237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722" y="3394857"/>
            <a:ext cx="859160" cy="859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62" y="4223379"/>
            <a:ext cx="859160" cy="859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76" y="4509120"/>
            <a:ext cx="823763" cy="823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48000"/>
            <a:ext cx="787152" cy="7871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916832"/>
            <a:ext cx="931168" cy="9311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04248" y="3635152"/>
            <a:ext cx="1224136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€</a:t>
            </a:r>
          </a:p>
        </p:txBody>
      </p:sp>
    </p:spTree>
    <p:extLst>
      <p:ext uri="{BB962C8B-B14F-4D97-AF65-F5344CB8AC3E}">
        <p14:creationId xmlns:p14="http://schemas.microsoft.com/office/powerpoint/2010/main" val="103818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E4E6B26-9BDE-4C66-8C75-58DFDF23357A}" type="datetime1">
              <a:rPr lang="fi-FI" smtClean="0"/>
              <a:pPr/>
              <a:t>28.10.2015</a:t>
            </a:fld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i-FI" smtClean="0"/>
              <a:t>Firstname, Surname, Organization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1012695-5E05-4A6F-8CD6-F940F488BF84}" type="slidenum">
              <a:rPr lang="fi-FI" smtClean="0"/>
              <a:pPr/>
              <a:t>5</a:t>
            </a:fld>
            <a:endParaRPr lang="fi-FI" dirty="0"/>
          </a:p>
        </p:txBody>
      </p:sp>
      <p:sp>
        <p:nvSpPr>
          <p:cNvPr id="8" name="Freeform 7"/>
          <p:cNvSpPr/>
          <p:nvPr/>
        </p:nvSpPr>
        <p:spPr>
          <a:xfrm>
            <a:off x="2621118" y="2995916"/>
            <a:ext cx="2886527" cy="1657043"/>
          </a:xfrm>
          <a:custGeom>
            <a:avLst/>
            <a:gdLst>
              <a:gd name="connsiteX0" fmla="*/ 843442 w 2886527"/>
              <a:gd name="connsiteY0" fmla="*/ 641364 h 1657043"/>
              <a:gd name="connsiteX1" fmla="*/ 894242 w 2886527"/>
              <a:gd name="connsiteY1" fmla="*/ 610884 h 1657043"/>
              <a:gd name="connsiteX2" fmla="*/ 914562 w 2886527"/>
              <a:gd name="connsiteY2" fmla="*/ 549924 h 1657043"/>
              <a:gd name="connsiteX3" fmla="*/ 894242 w 2886527"/>
              <a:gd name="connsiteY3" fmla="*/ 448324 h 1657043"/>
              <a:gd name="connsiteX4" fmla="*/ 884082 w 2886527"/>
              <a:gd name="connsiteY4" fmla="*/ 407684 h 1657043"/>
              <a:gd name="connsiteX5" fmla="*/ 863762 w 2886527"/>
              <a:gd name="connsiteY5" fmla="*/ 367044 h 1657043"/>
              <a:gd name="connsiteX6" fmla="*/ 873922 w 2886527"/>
              <a:gd name="connsiteY6" fmla="*/ 174004 h 1657043"/>
              <a:gd name="connsiteX7" fmla="*/ 914562 w 2886527"/>
              <a:gd name="connsiteY7" fmla="*/ 113044 h 1657043"/>
              <a:gd name="connsiteX8" fmla="*/ 975522 w 2886527"/>
              <a:gd name="connsiteY8" fmla="*/ 62244 h 1657043"/>
              <a:gd name="connsiteX9" fmla="*/ 1087282 w 2886527"/>
              <a:gd name="connsiteY9" fmla="*/ 31764 h 1657043"/>
              <a:gd name="connsiteX10" fmla="*/ 1127922 w 2886527"/>
              <a:gd name="connsiteY10" fmla="*/ 11444 h 1657043"/>
              <a:gd name="connsiteX11" fmla="*/ 1351442 w 2886527"/>
              <a:gd name="connsiteY11" fmla="*/ 11444 h 1657043"/>
              <a:gd name="connsiteX12" fmla="*/ 1381922 w 2886527"/>
              <a:gd name="connsiteY12" fmla="*/ 31764 h 1657043"/>
              <a:gd name="connsiteX13" fmla="*/ 1473362 w 2886527"/>
              <a:gd name="connsiteY13" fmla="*/ 102884 h 1657043"/>
              <a:gd name="connsiteX14" fmla="*/ 1554642 w 2886527"/>
              <a:gd name="connsiteY14" fmla="*/ 133364 h 1657043"/>
              <a:gd name="connsiteX15" fmla="*/ 1696882 w 2886527"/>
              <a:gd name="connsiteY15" fmla="*/ 123204 h 1657043"/>
              <a:gd name="connsiteX16" fmla="*/ 1768002 w 2886527"/>
              <a:gd name="connsiteY16" fmla="*/ 82564 h 1657043"/>
              <a:gd name="connsiteX17" fmla="*/ 1818802 w 2886527"/>
              <a:gd name="connsiteY17" fmla="*/ 62244 h 1657043"/>
              <a:gd name="connsiteX18" fmla="*/ 1849282 w 2886527"/>
              <a:gd name="connsiteY18" fmla="*/ 41924 h 1657043"/>
              <a:gd name="connsiteX19" fmla="*/ 1920402 w 2886527"/>
              <a:gd name="connsiteY19" fmla="*/ 31764 h 1657043"/>
              <a:gd name="connsiteX20" fmla="*/ 2276002 w 2886527"/>
              <a:gd name="connsiteY20" fmla="*/ 41924 h 1657043"/>
              <a:gd name="connsiteX21" fmla="*/ 2336962 w 2886527"/>
              <a:gd name="connsiteY21" fmla="*/ 82564 h 1657043"/>
              <a:gd name="connsiteX22" fmla="*/ 2397922 w 2886527"/>
              <a:gd name="connsiteY22" fmla="*/ 102884 h 1657043"/>
              <a:gd name="connsiteX23" fmla="*/ 2448722 w 2886527"/>
              <a:gd name="connsiteY23" fmla="*/ 163844 h 1657043"/>
              <a:gd name="connsiteX24" fmla="*/ 2469042 w 2886527"/>
              <a:gd name="connsiteY24" fmla="*/ 224804 h 1657043"/>
              <a:gd name="connsiteX25" fmla="*/ 2489362 w 2886527"/>
              <a:gd name="connsiteY25" fmla="*/ 336564 h 1657043"/>
              <a:gd name="connsiteX26" fmla="*/ 2499522 w 2886527"/>
              <a:gd name="connsiteY26" fmla="*/ 367044 h 1657043"/>
              <a:gd name="connsiteX27" fmla="*/ 2560482 w 2886527"/>
              <a:gd name="connsiteY27" fmla="*/ 417844 h 1657043"/>
              <a:gd name="connsiteX28" fmla="*/ 2601122 w 2886527"/>
              <a:gd name="connsiteY28" fmla="*/ 438164 h 1657043"/>
              <a:gd name="connsiteX29" fmla="*/ 2702722 w 2886527"/>
              <a:gd name="connsiteY29" fmla="*/ 458484 h 1657043"/>
              <a:gd name="connsiteX30" fmla="*/ 2794162 w 2886527"/>
              <a:gd name="connsiteY30" fmla="*/ 478804 h 1657043"/>
              <a:gd name="connsiteX31" fmla="*/ 2834802 w 2886527"/>
              <a:gd name="connsiteY31" fmla="*/ 488964 h 1657043"/>
              <a:gd name="connsiteX32" fmla="*/ 2885602 w 2886527"/>
              <a:gd name="connsiteY32" fmla="*/ 549924 h 1657043"/>
              <a:gd name="connsiteX33" fmla="*/ 2875442 w 2886527"/>
              <a:gd name="connsiteY33" fmla="*/ 793764 h 1657043"/>
              <a:gd name="connsiteX34" fmla="*/ 2814482 w 2886527"/>
              <a:gd name="connsiteY34" fmla="*/ 834404 h 1657043"/>
              <a:gd name="connsiteX35" fmla="*/ 2753522 w 2886527"/>
              <a:gd name="connsiteY35" fmla="*/ 854724 h 1657043"/>
              <a:gd name="connsiteX36" fmla="*/ 2479202 w 2886527"/>
              <a:gd name="connsiteY36" fmla="*/ 875044 h 1657043"/>
              <a:gd name="connsiteX37" fmla="*/ 2397922 w 2886527"/>
              <a:gd name="connsiteY37" fmla="*/ 915684 h 1657043"/>
              <a:gd name="connsiteX38" fmla="*/ 2367442 w 2886527"/>
              <a:gd name="connsiteY38" fmla="*/ 925844 h 1657043"/>
              <a:gd name="connsiteX39" fmla="*/ 2286162 w 2886527"/>
              <a:gd name="connsiteY39" fmla="*/ 966484 h 1657043"/>
              <a:gd name="connsiteX40" fmla="*/ 2204882 w 2886527"/>
              <a:gd name="connsiteY40" fmla="*/ 996964 h 1657043"/>
              <a:gd name="connsiteX41" fmla="*/ 2174402 w 2886527"/>
              <a:gd name="connsiteY41" fmla="*/ 1017284 h 1657043"/>
              <a:gd name="connsiteX42" fmla="*/ 2052482 w 2886527"/>
              <a:gd name="connsiteY42" fmla="*/ 1047764 h 1657043"/>
              <a:gd name="connsiteX43" fmla="*/ 1981362 w 2886527"/>
              <a:gd name="connsiteY43" fmla="*/ 1068084 h 1657043"/>
              <a:gd name="connsiteX44" fmla="*/ 1798482 w 2886527"/>
              <a:gd name="connsiteY44" fmla="*/ 1057924 h 1657043"/>
              <a:gd name="connsiteX45" fmla="*/ 1707042 w 2886527"/>
              <a:gd name="connsiteY45" fmla="*/ 986804 h 1657043"/>
              <a:gd name="connsiteX46" fmla="*/ 1676562 w 2886527"/>
              <a:gd name="connsiteY46" fmla="*/ 915684 h 1657043"/>
              <a:gd name="connsiteX47" fmla="*/ 1656242 w 2886527"/>
              <a:gd name="connsiteY47" fmla="*/ 885204 h 1657043"/>
              <a:gd name="connsiteX48" fmla="*/ 1615602 w 2886527"/>
              <a:gd name="connsiteY48" fmla="*/ 966484 h 1657043"/>
              <a:gd name="connsiteX49" fmla="*/ 1595282 w 2886527"/>
              <a:gd name="connsiteY49" fmla="*/ 1088404 h 1657043"/>
              <a:gd name="connsiteX50" fmla="*/ 1585122 w 2886527"/>
              <a:gd name="connsiteY50" fmla="*/ 1118884 h 1657043"/>
              <a:gd name="connsiteX51" fmla="*/ 1574962 w 2886527"/>
              <a:gd name="connsiteY51" fmla="*/ 1190004 h 1657043"/>
              <a:gd name="connsiteX52" fmla="*/ 1554642 w 2886527"/>
              <a:gd name="connsiteY52" fmla="*/ 1220484 h 1657043"/>
              <a:gd name="connsiteX53" fmla="*/ 1503842 w 2886527"/>
              <a:gd name="connsiteY53" fmla="*/ 1352564 h 1657043"/>
              <a:gd name="connsiteX54" fmla="*/ 1483522 w 2886527"/>
              <a:gd name="connsiteY54" fmla="*/ 1383044 h 1657043"/>
              <a:gd name="connsiteX55" fmla="*/ 1422562 w 2886527"/>
              <a:gd name="connsiteY55" fmla="*/ 1423684 h 1657043"/>
              <a:gd name="connsiteX56" fmla="*/ 1066962 w 2886527"/>
              <a:gd name="connsiteY56" fmla="*/ 1433844 h 1657043"/>
              <a:gd name="connsiteX57" fmla="*/ 1026322 w 2886527"/>
              <a:gd name="connsiteY57" fmla="*/ 1454164 h 1657043"/>
              <a:gd name="connsiteX58" fmla="*/ 965362 w 2886527"/>
              <a:gd name="connsiteY58" fmla="*/ 1494804 h 1657043"/>
              <a:gd name="connsiteX59" fmla="*/ 914562 w 2886527"/>
              <a:gd name="connsiteY59" fmla="*/ 1515124 h 1657043"/>
              <a:gd name="connsiteX60" fmla="*/ 873922 w 2886527"/>
              <a:gd name="connsiteY60" fmla="*/ 1545604 h 1657043"/>
              <a:gd name="connsiteX61" fmla="*/ 792642 w 2886527"/>
              <a:gd name="connsiteY61" fmla="*/ 1565924 h 1657043"/>
              <a:gd name="connsiteX62" fmla="*/ 447202 w 2886527"/>
              <a:gd name="connsiteY62" fmla="*/ 1647204 h 1657043"/>
              <a:gd name="connsiteX63" fmla="*/ 61122 w 2886527"/>
              <a:gd name="connsiteY63" fmla="*/ 1596404 h 1657043"/>
              <a:gd name="connsiteX64" fmla="*/ 10322 w 2886527"/>
              <a:gd name="connsiteY64" fmla="*/ 1525284 h 1657043"/>
              <a:gd name="connsiteX65" fmla="*/ 162 w 2886527"/>
              <a:gd name="connsiteY65" fmla="*/ 1494804 h 1657043"/>
              <a:gd name="connsiteX66" fmla="*/ 30642 w 2886527"/>
              <a:gd name="connsiteY66" fmla="*/ 1372884 h 1657043"/>
              <a:gd name="connsiteX67" fmla="*/ 91602 w 2886527"/>
              <a:gd name="connsiteY67" fmla="*/ 1332244 h 1657043"/>
              <a:gd name="connsiteX68" fmla="*/ 233842 w 2886527"/>
              <a:gd name="connsiteY68" fmla="*/ 1301764 h 1657043"/>
              <a:gd name="connsiteX69" fmla="*/ 376082 w 2886527"/>
              <a:gd name="connsiteY69" fmla="*/ 1281444 h 1657043"/>
              <a:gd name="connsiteX70" fmla="*/ 416722 w 2886527"/>
              <a:gd name="connsiteY70" fmla="*/ 1261124 h 1657043"/>
              <a:gd name="connsiteX71" fmla="*/ 447202 w 2886527"/>
              <a:gd name="connsiteY71" fmla="*/ 1240804 h 1657043"/>
              <a:gd name="connsiteX72" fmla="*/ 528482 w 2886527"/>
              <a:gd name="connsiteY72" fmla="*/ 1200164 h 1657043"/>
              <a:gd name="connsiteX73" fmla="*/ 518322 w 2886527"/>
              <a:gd name="connsiteY73" fmla="*/ 1169684 h 1657043"/>
              <a:gd name="connsiteX74" fmla="*/ 487842 w 2886527"/>
              <a:gd name="connsiteY74" fmla="*/ 1159524 h 1657043"/>
              <a:gd name="connsiteX75" fmla="*/ 416722 w 2886527"/>
              <a:gd name="connsiteY75" fmla="*/ 1139204 h 1657043"/>
              <a:gd name="connsiteX76" fmla="*/ 345602 w 2886527"/>
              <a:gd name="connsiteY76" fmla="*/ 1088404 h 1657043"/>
              <a:gd name="connsiteX77" fmla="*/ 335442 w 2886527"/>
              <a:gd name="connsiteY77" fmla="*/ 1047764 h 1657043"/>
              <a:gd name="connsiteX78" fmla="*/ 315122 w 2886527"/>
              <a:gd name="connsiteY78" fmla="*/ 1007124 h 1657043"/>
              <a:gd name="connsiteX79" fmla="*/ 304962 w 2886527"/>
              <a:gd name="connsiteY79" fmla="*/ 956324 h 1657043"/>
              <a:gd name="connsiteX80" fmla="*/ 294802 w 2886527"/>
              <a:gd name="connsiteY80" fmla="*/ 925844 h 1657043"/>
              <a:gd name="connsiteX81" fmla="*/ 325282 w 2886527"/>
              <a:gd name="connsiteY81" fmla="*/ 763284 h 1657043"/>
              <a:gd name="connsiteX82" fmla="*/ 365922 w 2886527"/>
              <a:gd name="connsiteY82" fmla="*/ 722644 h 1657043"/>
              <a:gd name="connsiteX83" fmla="*/ 416722 w 2886527"/>
              <a:gd name="connsiteY83" fmla="*/ 712484 h 1657043"/>
              <a:gd name="connsiteX84" fmla="*/ 487842 w 2886527"/>
              <a:gd name="connsiteY84" fmla="*/ 682004 h 1657043"/>
              <a:gd name="connsiteX85" fmla="*/ 569122 w 2886527"/>
              <a:gd name="connsiteY85" fmla="*/ 661684 h 1657043"/>
              <a:gd name="connsiteX86" fmla="*/ 701202 w 2886527"/>
              <a:gd name="connsiteY86" fmla="*/ 671844 h 1657043"/>
              <a:gd name="connsiteX87" fmla="*/ 731682 w 2886527"/>
              <a:gd name="connsiteY87" fmla="*/ 682004 h 1657043"/>
              <a:gd name="connsiteX88" fmla="*/ 843442 w 2886527"/>
              <a:gd name="connsiteY88" fmla="*/ 641364 h 165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886527" h="1657043">
                <a:moveTo>
                  <a:pt x="843442" y="641364"/>
                </a:moveTo>
                <a:cubicBezTo>
                  <a:pt x="870535" y="629511"/>
                  <a:pt x="882118" y="626472"/>
                  <a:pt x="894242" y="610884"/>
                </a:cubicBezTo>
                <a:cubicBezTo>
                  <a:pt x="907392" y="593977"/>
                  <a:pt x="914562" y="549924"/>
                  <a:pt x="914562" y="549924"/>
                </a:cubicBezTo>
                <a:cubicBezTo>
                  <a:pt x="897223" y="428550"/>
                  <a:pt x="914508" y="519255"/>
                  <a:pt x="894242" y="448324"/>
                </a:cubicBezTo>
                <a:cubicBezTo>
                  <a:pt x="890406" y="434898"/>
                  <a:pt x="888985" y="420759"/>
                  <a:pt x="884082" y="407684"/>
                </a:cubicBezTo>
                <a:cubicBezTo>
                  <a:pt x="878764" y="393503"/>
                  <a:pt x="870535" y="380591"/>
                  <a:pt x="863762" y="367044"/>
                </a:cubicBezTo>
                <a:cubicBezTo>
                  <a:pt x="867149" y="302697"/>
                  <a:pt x="861285" y="237188"/>
                  <a:pt x="873922" y="174004"/>
                </a:cubicBezTo>
                <a:cubicBezTo>
                  <a:pt x="878711" y="150057"/>
                  <a:pt x="897293" y="130313"/>
                  <a:pt x="914562" y="113044"/>
                </a:cubicBezTo>
                <a:cubicBezTo>
                  <a:pt x="933703" y="93903"/>
                  <a:pt x="950061" y="73560"/>
                  <a:pt x="975522" y="62244"/>
                </a:cubicBezTo>
                <a:cubicBezTo>
                  <a:pt x="1017709" y="43494"/>
                  <a:pt x="1043822" y="40456"/>
                  <a:pt x="1087282" y="31764"/>
                </a:cubicBezTo>
                <a:cubicBezTo>
                  <a:pt x="1100829" y="24991"/>
                  <a:pt x="1113554" y="16233"/>
                  <a:pt x="1127922" y="11444"/>
                </a:cubicBezTo>
                <a:cubicBezTo>
                  <a:pt x="1198775" y="-12174"/>
                  <a:pt x="1283383" y="7441"/>
                  <a:pt x="1351442" y="11444"/>
                </a:cubicBezTo>
                <a:cubicBezTo>
                  <a:pt x="1361602" y="18217"/>
                  <a:pt x="1372541" y="23947"/>
                  <a:pt x="1381922" y="31764"/>
                </a:cubicBezTo>
                <a:cubicBezTo>
                  <a:pt x="1412671" y="57388"/>
                  <a:pt x="1429341" y="91879"/>
                  <a:pt x="1473362" y="102884"/>
                </a:cubicBezTo>
                <a:cubicBezTo>
                  <a:pt x="1528695" y="116717"/>
                  <a:pt x="1501513" y="106799"/>
                  <a:pt x="1554642" y="133364"/>
                </a:cubicBezTo>
                <a:cubicBezTo>
                  <a:pt x="1602055" y="129977"/>
                  <a:pt x="1649995" y="131019"/>
                  <a:pt x="1696882" y="123204"/>
                </a:cubicBezTo>
                <a:cubicBezTo>
                  <a:pt x="1723600" y="118751"/>
                  <a:pt x="1744949" y="94090"/>
                  <a:pt x="1768002" y="82564"/>
                </a:cubicBezTo>
                <a:cubicBezTo>
                  <a:pt x="1784314" y="74408"/>
                  <a:pt x="1802490" y="70400"/>
                  <a:pt x="1818802" y="62244"/>
                </a:cubicBezTo>
                <a:cubicBezTo>
                  <a:pt x="1829724" y="56783"/>
                  <a:pt x="1837586" y="45433"/>
                  <a:pt x="1849282" y="41924"/>
                </a:cubicBezTo>
                <a:cubicBezTo>
                  <a:pt x="1872219" y="35043"/>
                  <a:pt x="1896695" y="35151"/>
                  <a:pt x="1920402" y="31764"/>
                </a:cubicBezTo>
                <a:cubicBezTo>
                  <a:pt x="2038935" y="35151"/>
                  <a:pt x="2158292" y="27569"/>
                  <a:pt x="2276002" y="41924"/>
                </a:cubicBezTo>
                <a:cubicBezTo>
                  <a:pt x="2300244" y="44880"/>
                  <a:pt x="2313794" y="74841"/>
                  <a:pt x="2336962" y="82564"/>
                </a:cubicBezTo>
                <a:lnTo>
                  <a:pt x="2397922" y="102884"/>
                </a:lnTo>
                <a:cubicBezTo>
                  <a:pt x="2417063" y="122025"/>
                  <a:pt x="2437406" y="138383"/>
                  <a:pt x="2448722" y="163844"/>
                </a:cubicBezTo>
                <a:cubicBezTo>
                  <a:pt x="2457421" y="183417"/>
                  <a:pt x="2469042" y="224804"/>
                  <a:pt x="2469042" y="224804"/>
                </a:cubicBezTo>
                <a:cubicBezTo>
                  <a:pt x="2477265" y="282362"/>
                  <a:pt x="2475675" y="288660"/>
                  <a:pt x="2489362" y="336564"/>
                </a:cubicBezTo>
                <a:cubicBezTo>
                  <a:pt x="2492304" y="346862"/>
                  <a:pt x="2493581" y="358133"/>
                  <a:pt x="2499522" y="367044"/>
                </a:cubicBezTo>
                <a:cubicBezTo>
                  <a:pt x="2512453" y="386441"/>
                  <a:pt x="2540298" y="406310"/>
                  <a:pt x="2560482" y="417844"/>
                </a:cubicBezTo>
                <a:cubicBezTo>
                  <a:pt x="2573632" y="425358"/>
                  <a:pt x="2586559" y="434003"/>
                  <a:pt x="2601122" y="438164"/>
                </a:cubicBezTo>
                <a:cubicBezTo>
                  <a:pt x="2634330" y="447652"/>
                  <a:pt x="2669216" y="450107"/>
                  <a:pt x="2702722" y="458484"/>
                </a:cubicBezTo>
                <a:cubicBezTo>
                  <a:pt x="2801834" y="483262"/>
                  <a:pt x="2678076" y="453007"/>
                  <a:pt x="2794162" y="478804"/>
                </a:cubicBezTo>
                <a:cubicBezTo>
                  <a:pt x="2807793" y="481833"/>
                  <a:pt x="2821255" y="485577"/>
                  <a:pt x="2834802" y="488964"/>
                </a:cubicBezTo>
                <a:cubicBezTo>
                  <a:pt x="2858113" y="504504"/>
                  <a:pt x="2884344" y="514711"/>
                  <a:pt x="2885602" y="549924"/>
                </a:cubicBezTo>
                <a:cubicBezTo>
                  <a:pt x="2888506" y="631223"/>
                  <a:pt x="2884426" y="712911"/>
                  <a:pt x="2875442" y="793764"/>
                </a:cubicBezTo>
                <a:cubicBezTo>
                  <a:pt x="2871307" y="830978"/>
                  <a:pt x="2839602" y="826868"/>
                  <a:pt x="2814482" y="834404"/>
                </a:cubicBezTo>
                <a:cubicBezTo>
                  <a:pt x="2793966" y="840559"/>
                  <a:pt x="2774835" y="852593"/>
                  <a:pt x="2753522" y="854724"/>
                </a:cubicBezTo>
                <a:cubicBezTo>
                  <a:pt x="2594535" y="870623"/>
                  <a:pt x="2685899" y="862885"/>
                  <a:pt x="2479202" y="875044"/>
                </a:cubicBezTo>
                <a:cubicBezTo>
                  <a:pt x="2398399" y="895245"/>
                  <a:pt x="2478517" y="869630"/>
                  <a:pt x="2397922" y="915684"/>
                </a:cubicBezTo>
                <a:cubicBezTo>
                  <a:pt x="2388623" y="920997"/>
                  <a:pt x="2377192" y="921412"/>
                  <a:pt x="2367442" y="925844"/>
                </a:cubicBezTo>
                <a:cubicBezTo>
                  <a:pt x="2339866" y="938379"/>
                  <a:pt x="2314899" y="956905"/>
                  <a:pt x="2286162" y="966484"/>
                </a:cubicBezTo>
                <a:cubicBezTo>
                  <a:pt x="2259782" y="975277"/>
                  <a:pt x="2229179" y="984815"/>
                  <a:pt x="2204882" y="996964"/>
                </a:cubicBezTo>
                <a:cubicBezTo>
                  <a:pt x="2193960" y="1002425"/>
                  <a:pt x="2185324" y="1011823"/>
                  <a:pt x="2174402" y="1017284"/>
                </a:cubicBezTo>
                <a:cubicBezTo>
                  <a:pt x="2121817" y="1043576"/>
                  <a:pt x="2114805" y="1038861"/>
                  <a:pt x="2052482" y="1047764"/>
                </a:cubicBezTo>
                <a:cubicBezTo>
                  <a:pt x="2038109" y="1052555"/>
                  <a:pt x="1994119" y="1068084"/>
                  <a:pt x="1981362" y="1068084"/>
                </a:cubicBezTo>
                <a:cubicBezTo>
                  <a:pt x="1920308" y="1068084"/>
                  <a:pt x="1859442" y="1061311"/>
                  <a:pt x="1798482" y="1057924"/>
                </a:cubicBezTo>
                <a:cubicBezTo>
                  <a:pt x="1769834" y="1038826"/>
                  <a:pt x="1728746" y="1017190"/>
                  <a:pt x="1707042" y="986804"/>
                </a:cubicBezTo>
                <a:cubicBezTo>
                  <a:pt x="1671806" y="937473"/>
                  <a:pt x="1698672" y="959904"/>
                  <a:pt x="1676562" y="915684"/>
                </a:cubicBezTo>
                <a:cubicBezTo>
                  <a:pt x="1671101" y="904762"/>
                  <a:pt x="1663015" y="895364"/>
                  <a:pt x="1656242" y="885204"/>
                </a:cubicBezTo>
                <a:cubicBezTo>
                  <a:pt x="1642695" y="912297"/>
                  <a:pt x="1619886" y="936497"/>
                  <a:pt x="1615602" y="966484"/>
                </a:cubicBezTo>
                <a:cubicBezTo>
                  <a:pt x="1609867" y="1006627"/>
                  <a:pt x="1605186" y="1048787"/>
                  <a:pt x="1595282" y="1088404"/>
                </a:cubicBezTo>
                <a:cubicBezTo>
                  <a:pt x="1592685" y="1098794"/>
                  <a:pt x="1588509" y="1108724"/>
                  <a:pt x="1585122" y="1118884"/>
                </a:cubicBezTo>
                <a:cubicBezTo>
                  <a:pt x="1581735" y="1142591"/>
                  <a:pt x="1581843" y="1167067"/>
                  <a:pt x="1574962" y="1190004"/>
                </a:cubicBezTo>
                <a:cubicBezTo>
                  <a:pt x="1571453" y="1201700"/>
                  <a:pt x="1559338" y="1209212"/>
                  <a:pt x="1554642" y="1220484"/>
                </a:cubicBezTo>
                <a:cubicBezTo>
                  <a:pt x="1515118" y="1315341"/>
                  <a:pt x="1540536" y="1288350"/>
                  <a:pt x="1503842" y="1352564"/>
                </a:cubicBezTo>
                <a:cubicBezTo>
                  <a:pt x="1497784" y="1363166"/>
                  <a:pt x="1492712" y="1375003"/>
                  <a:pt x="1483522" y="1383044"/>
                </a:cubicBezTo>
                <a:cubicBezTo>
                  <a:pt x="1465143" y="1399126"/>
                  <a:pt x="1446974" y="1422987"/>
                  <a:pt x="1422562" y="1423684"/>
                </a:cubicBezTo>
                <a:lnTo>
                  <a:pt x="1066962" y="1433844"/>
                </a:lnTo>
                <a:cubicBezTo>
                  <a:pt x="1053415" y="1440617"/>
                  <a:pt x="1039309" y="1446372"/>
                  <a:pt x="1026322" y="1454164"/>
                </a:cubicBezTo>
                <a:cubicBezTo>
                  <a:pt x="1005381" y="1466729"/>
                  <a:pt x="986802" y="1483110"/>
                  <a:pt x="965362" y="1494804"/>
                </a:cubicBezTo>
                <a:cubicBezTo>
                  <a:pt x="949351" y="1503537"/>
                  <a:pt x="930505" y="1506267"/>
                  <a:pt x="914562" y="1515124"/>
                </a:cubicBezTo>
                <a:cubicBezTo>
                  <a:pt x="899760" y="1523348"/>
                  <a:pt x="889553" y="1539091"/>
                  <a:pt x="873922" y="1545604"/>
                </a:cubicBezTo>
                <a:cubicBezTo>
                  <a:pt x="848143" y="1556345"/>
                  <a:pt x="819564" y="1558497"/>
                  <a:pt x="792642" y="1565924"/>
                </a:cubicBezTo>
                <a:cubicBezTo>
                  <a:pt x="515765" y="1642304"/>
                  <a:pt x="664846" y="1613720"/>
                  <a:pt x="447202" y="1647204"/>
                </a:cubicBezTo>
                <a:cubicBezTo>
                  <a:pt x="395560" y="1644166"/>
                  <a:pt x="148426" y="1693408"/>
                  <a:pt x="61122" y="1596404"/>
                </a:cubicBezTo>
                <a:cubicBezTo>
                  <a:pt x="41633" y="1574749"/>
                  <a:pt x="27255" y="1548991"/>
                  <a:pt x="10322" y="1525284"/>
                </a:cubicBezTo>
                <a:cubicBezTo>
                  <a:pt x="6935" y="1515124"/>
                  <a:pt x="-1253" y="1505420"/>
                  <a:pt x="162" y="1494804"/>
                </a:cubicBezTo>
                <a:cubicBezTo>
                  <a:pt x="5698" y="1453281"/>
                  <a:pt x="10105" y="1409395"/>
                  <a:pt x="30642" y="1372884"/>
                </a:cubicBezTo>
                <a:cubicBezTo>
                  <a:pt x="42615" y="1351599"/>
                  <a:pt x="68434" y="1339967"/>
                  <a:pt x="91602" y="1332244"/>
                </a:cubicBezTo>
                <a:cubicBezTo>
                  <a:pt x="183105" y="1301743"/>
                  <a:pt x="125393" y="1316553"/>
                  <a:pt x="233842" y="1301764"/>
                </a:cubicBezTo>
                <a:lnTo>
                  <a:pt x="376082" y="1281444"/>
                </a:lnTo>
                <a:cubicBezTo>
                  <a:pt x="389629" y="1274671"/>
                  <a:pt x="403572" y="1268638"/>
                  <a:pt x="416722" y="1261124"/>
                </a:cubicBezTo>
                <a:cubicBezTo>
                  <a:pt x="427324" y="1255066"/>
                  <a:pt x="436280" y="1246265"/>
                  <a:pt x="447202" y="1240804"/>
                </a:cubicBezTo>
                <a:cubicBezTo>
                  <a:pt x="546622" y="1191094"/>
                  <a:pt x="457865" y="1247242"/>
                  <a:pt x="528482" y="1200164"/>
                </a:cubicBezTo>
                <a:cubicBezTo>
                  <a:pt x="525095" y="1190004"/>
                  <a:pt x="525895" y="1177257"/>
                  <a:pt x="518322" y="1169684"/>
                </a:cubicBezTo>
                <a:cubicBezTo>
                  <a:pt x="510749" y="1162111"/>
                  <a:pt x="498140" y="1162466"/>
                  <a:pt x="487842" y="1159524"/>
                </a:cubicBezTo>
                <a:cubicBezTo>
                  <a:pt x="462063" y="1152159"/>
                  <a:pt x="441082" y="1149644"/>
                  <a:pt x="416722" y="1139204"/>
                </a:cubicBezTo>
                <a:cubicBezTo>
                  <a:pt x="369917" y="1119145"/>
                  <a:pt x="380448" y="1123250"/>
                  <a:pt x="345602" y="1088404"/>
                </a:cubicBezTo>
                <a:cubicBezTo>
                  <a:pt x="342215" y="1074857"/>
                  <a:pt x="340345" y="1060839"/>
                  <a:pt x="335442" y="1047764"/>
                </a:cubicBezTo>
                <a:cubicBezTo>
                  <a:pt x="330124" y="1033583"/>
                  <a:pt x="319911" y="1021492"/>
                  <a:pt x="315122" y="1007124"/>
                </a:cubicBezTo>
                <a:cubicBezTo>
                  <a:pt x="309661" y="990741"/>
                  <a:pt x="309150" y="973077"/>
                  <a:pt x="304962" y="956324"/>
                </a:cubicBezTo>
                <a:cubicBezTo>
                  <a:pt x="302365" y="945934"/>
                  <a:pt x="298189" y="936004"/>
                  <a:pt x="294802" y="925844"/>
                </a:cubicBezTo>
                <a:cubicBezTo>
                  <a:pt x="301334" y="840933"/>
                  <a:pt x="281731" y="814094"/>
                  <a:pt x="325282" y="763284"/>
                </a:cubicBezTo>
                <a:cubicBezTo>
                  <a:pt x="337750" y="748738"/>
                  <a:pt x="349175" y="731948"/>
                  <a:pt x="365922" y="722644"/>
                </a:cubicBezTo>
                <a:cubicBezTo>
                  <a:pt x="381018" y="714258"/>
                  <a:pt x="399789" y="715871"/>
                  <a:pt x="416722" y="712484"/>
                </a:cubicBezTo>
                <a:cubicBezTo>
                  <a:pt x="450028" y="695831"/>
                  <a:pt x="454953" y="690974"/>
                  <a:pt x="487842" y="682004"/>
                </a:cubicBezTo>
                <a:cubicBezTo>
                  <a:pt x="514785" y="674656"/>
                  <a:pt x="569122" y="661684"/>
                  <a:pt x="569122" y="661684"/>
                </a:cubicBezTo>
                <a:cubicBezTo>
                  <a:pt x="613149" y="665071"/>
                  <a:pt x="657386" y="666367"/>
                  <a:pt x="701202" y="671844"/>
                </a:cubicBezTo>
                <a:cubicBezTo>
                  <a:pt x="711829" y="673172"/>
                  <a:pt x="720972" y="682004"/>
                  <a:pt x="731682" y="682004"/>
                </a:cubicBezTo>
                <a:cubicBezTo>
                  <a:pt x="779216" y="682004"/>
                  <a:pt x="816349" y="653217"/>
                  <a:pt x="843442" y="641364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722" y="3394857"/>
            <a:ext cx="859160" cy="859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62" y="4223379"/>
            <a:ext cx="859160" cy="859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76" y="4509120"/>
            <a:ext cx="823763" cy="823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48000"/>
            <a:ext cx="787152" cy="7871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916832"/>
            <a:ext cx="931168" cy="9311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04248" y="3635152"/>
            <a:ext cx="1224136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chemeClr val="accent1"/>
                </a:solidFill>
              </a:rPr>
              <a:t>€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4100"/>
            <a:ext cx="1013048" cy="10130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36" y="3120433"/>
            <a:ext cx="1013048" cy="10130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100" y="3153433"/>
            <a:ext cx="823763" cy="8237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542" y="2323114"/>
            <a:ext cx="859160" cy="85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8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The concepts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b="1" dirty="0">
                <a:solidFill>
                  <a:srgbClr val="8D9523"/>
                </a:solidFill>
              </a:rPr>
              <a:t>Natural capital:</a:t>
            </a:r>
            <a:r>
              <a:rPr lang="en-US" dirty="0"/>
              <a:t> The elements of nature that directly or indirectly produce value for people, including ecosystems, species, freshwater, land, minerals, air and oceans, as well as natural processes and </a:t>
            </a:r>
            <a:r>
              <a:rPr lang="en-US" dirty="0" smtClean="0"/>
              <a:t>functions</a:t>
            </a:r>
          </a:p>
          <a:p>
            <a:endParaRPr lang="en-US" dirty="0"/>
          </a:p>
          <a:p>
            <a:r>
              <a:rPr lang="nl-NL" b="1" dirty="0" smtClean="0">
                <a:solidFill>
                  <a:srgbClr val="8D9523"/>
                </a:solidFill>
              </a:rPr>
              <a:t>Ecosystem services: </a:t>
            </a:r>
            <a:r>
              <a:rPr lang="en-US" dirty="0" smtClean="0"/>
              <a:t>The </a:t>
            </a:r>
            <a:r>
              <a:rPr lang="en-US" dirty="0"/>
              <a:t>direct and indirect contributions </a:t>
            </a:r>
            <a:r>
              <a:rPr lang="en-US" dirty="0" smtClean="0"/>
              <a:t>of </a:t>
            </a:r>
            <a:r>
              <a:rPr lang="en-US" dirty="0"/>
              <a:t>ecosystems to human </a:t>
            </a:r>
            <a:r>
              <a:rPr lang="en-US" dirty="0" smtClean="0"/>
              <a:t>well-being</a:t>
            </a:r>
          </a:p>
        </p:txBody>
      </p:sp>
    </p:spTree>
    <p:extLst>
      <p:ext uri="{BB962C8B-B14F-4D97-AF65-F5344CB8AC3E}">
        <p14:creationId xmlns:p14="http://schemas.microsoft.com/office/powerpoint/2010/main" val="288250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ES/NC and business</a:t>
            </a:r>
            <a:endParaRPr lang="nl-NL" dirty="0"/>
          </a:p>
        </p:txBody>
      </p:sp>
      <p:pic>
        <p:nvPicPr>
          <p:cNvPr id="3074" name="Picture 2" descr="http://www.clker.com/cliparts/t/H/c/5/P/U/commercial-buildings-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9176"/>
            <a:ext cx="3793728" cy="285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umbs.dreamstime.com/z/nature-icons-192848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0072" y="1981306"/>
            <a:ext cx="3515361" cy="277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923928" y="2862954"/>
            <a:ext cx="165618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ight Arrow 7"/>
          <p:cNvSpPr/>
          <p:nvPr/>
        </p:nvSpPr>
        <p:spPr>
          <a:xfrm rot="10800000">
            <a:off x="3923928" y="3775380"/>
            <a:ext cx="165618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6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What OpenNESS does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Pull science together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Test concepts, methods and tools in real life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Analyse implications of policy decisions on ecosystem services flows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Make the knowledge and experience </a:t>
            </a:r>
            <a:r>
              <a:rPr lang="nl-NL" dirty="0"/>
              <a:t>(e.g. through nature-based </a:t>
            </a:r>
            <a:r>
              <a:rPr lang="nl-NL" dirty="0" smtClean="0"/>
              <a:t>solutions) </a:t>
            </a:r>
            <a:r>
              <a:rPr lang="nl-NL" dirty="0" smtClean="0"/>
              <a:t>available </a:t>
            </a:r>
            <a:r>
              <a:rPr lang="nl-NL" dirty="0" smtClean="0"/>
              <a:t>to practitioners </a:t>
            </a:r>
            <a:endParaRPr lang="nl-NL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Offer </a:t>
            </a:r>
            <a:r>
              <a:rPr lang="nl-NL" dirty="0" smtClean="0"/>
              <a:t>dialogue with and between practitioners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Learn and formulate recommendations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Share findings, solutions, data etc. </a:t>
            </a:r>
            <a:r>
              <a:rPr lang="nl-NL" dirty="0"/>
              <a:t>v</a:t>
            </a:r>
            <a:r>
              <a:rPr lang="nl-NL" dirty="0" smtClean="0"/>
              <a:t>ia the Oppla community and dissemination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984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OpenNESS facts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544513" y="1700808"/>
            <a:ext cx="5899695" cy="4031655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35 partners, lead = SYKE, Dr Eeva Furman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Almost € 9m </a:t>
            </a:r>
            <a:r>
              <a:rPr lang="nl-NL" dirty="0" smtClean="0"/>
              <a:t>EC </a:t>
            </a:r>
            <a:r>
              <a:rPr lang="nl-NL" dirty="0" smtClean="0"/>
              <a:t>DG </a:t>
            </a:r>
            <a:r>
              <a:rPr lang="nl-NL" dirty="0"/>
              <a:t>RTD contribution, grant agreement No 308428</a:t>
            </a:r>
            <a:endParaRPr lang="nl-NL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December 2012-May 2017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Close cooperation with OPERAs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Final conference: 19-23 September 2016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Questions: </a:t>
            </a:r>
            <a:r>
              <a:rPr lang="nl-NL" dirty="0" smtClean="0">
                <a:hlinkClick r:id="rId2"/>
              </a:rPr>
              <a:t>delbaere@ecnc.org</a:t>
            </a:r>
            <a:endParaRPr lang="nl-NL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smtClean="0"/>
              <a:t>Twitter @OpenNESS_eu</a:t>
            </a:r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093714"/>
            <a:ext cx="2177178" cy="147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67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enNESS_PowerPoint_template_general">
  <a:themeElements>
    <a:clrScheme name="OpenNESS">
      <a:dk1>
        <a:sysClr val="windowText" lastClr="000000"/>
      </a:dk1>
      <a:lt1>
        <a:sysClr val="window" lastClr="FFFFFF"/>
      </a:lt1>
      <a:dk2>
        <a:srgbClr val="676D19"/>
      </a:dk2>
      <a:lt2>
        <a:srgbClr val="9F6115"/>
      </a:lt2>
      <a:accent1>
        <a:srgbClr val="BBC122"/>
      </a:accent1>
      <a:accent2>
        <a:srgbClr val="D67C1C"/>
      </a:accent2>
      <a:accent3>
        <a:srgbClr val="75A4A2"/>
      </a:accent3>
      <a:accent4>
        <a:srgbClr val="3A726F"/>
      </a:accent4>
      <a:accent5>
        <a:srgbClr val="9B8563"/>
      </a:accent5>
      <a:accent6>
        <a:srgbClr val="67563D"/>
      </a:accent6>
      <a:hlink>
        <a:srgbClr val="7F7F7F"/>
      </a:hlink>
      <a:folHlink>
        <a:srgbClr val="3F3F3F"/>
      </a:folHlink>
    </a:clrScheme>
    <a:fontScheme name="OpenNESS">
      <a:majorFont>
        <a:latin typeface="Arial Rounded MT Bol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722791C10E094E9D53E40C2A5BB007" ma:contentTypeVersion="0" ma:contentTypeDescription="Create a new document." ma:contentTypeScope="" ma:versionID="0419eb981f46344e6aa53f077f8ac2f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7D1C9F-ED5E-42AA-8C8C-AC236FB10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4D568E-BF13-4635-B498-15D8D8D65E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D6C975-9620-4146-8078-C308DD3A4BE5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OpenNESS_PowerPoint_template_general</Template>
  <TotalTime>172</TotalTime>
  <Words>210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Arial Rounded MT Bold</vt:lpstr>
      <vt:lpstr>OpenNESS_PowerPoint_template_general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Delbaere</dc:creator>
  <cp:lastModifiedBy>Ben</cp:lastModifiedBy>
  <cp:revision>18</cp:revision>
  <dcterms:created xsi:type="dcterms:W3CDTF">2015-10-19T12:24:28Z</dcterms:created>
  <dcterms:modified xsi:type="dcterms:W3CDTF">2015-10-27T23:25:22Z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0x0101005E722791C10E094E9D53E40C2A5BB007</vt:lpwstr>
  </property>
</Properties>
</file>